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9" r:id="rId3"/>
    <p:sldId id="260" r:id="rId4"/>
    <p:sldId id="269" r:id="rId5"/>
    <p:sldId id="270" r:id="rId6"/>
    <p:sldId id="271" r:id="rId7"/>
    <p:sldId id="272" r:id="rId8"/>
    <p:sldId id="273" r:id="rId9"/>
    <p:sldId id="275" r:id="rId10"/>
    <p:sldId id="274" r:id="rId11"/>
    <p:sldId id="264" r:id="rId12"/>
    <p:sldId id="276" r:id="rId13"/>
    <p:sldId id="277" r:id="rId14"/>
    <p:sldId id="278" r:id="rId15"/>
    <p:sldId id="279" r:id="rId16"/>
    <p:sldId id="282" r:id="rId17"/>
    <p:sldId id="280" r:id="rId18"/>
    <p:sldId id="281" r:id="rId19"/>
    <p:sldId id="283" r:id="rId20"/>
    <p:sldId id="284" r:id="rId21"/>
    <p:sldId id="285" r:id="rId22"/>
    <p:sldId id="268" r:id="rId23"/>
  </p:sldIdLst>
  <p:sldSz cx="12192000" cy="6858000"/>
  <p:notesSz cx="6858000" cy="9144000"/>
  <p:embeddedFontLst>
    <p:embeddedFont>
      <p:font typeface="나눔스퀘어 Bold" panose="020B0600000101010101" pitchFamily="50" charset="-127"/>
      <p:bold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45" autoAdjust="0"/>
    <p:restoredTop sz="94660"/>
  </p:normalViewPr>
  <p:slideViewPr>
    <p:cSldViewPr snapToGrid="0">
      <p:cViewPr varScale="1">
        <p:scale>
          <a:sx n="77" d="100"/>
          <a:sy n="77" d="100"/>
        </p:scale>
        <p:origin x="58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5C1F8-07F3-40D8-BA95-F2940D64B0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FD22675-8103-45A9-A802-E961DFB24C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BC36A4-CD14-4B93-8545-06E819FD4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F8418C-4DB4-4A94-B1AD-369309183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4896AC-672E-4884-B4A2-869814A1B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810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70D06C-D958-44BB-9316-FC5144F8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7CA508-4A99-422F-85DD-F5542750E3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33768A-0474-491E-8EFA-1F5D34A79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5C1E00-3729-49A3-8104-6BA278D4C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DB9275-E20B-4F67-BF1F-D781A7624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44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7048B1-4A2A-47A5-AF2A-F443697114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B2CEA4-9B71-4805-8CDB-0C4ECE66D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6317B4-683B-4DA3-9A44-CE41F4100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35FD9A-CD92-44DC-9F97-33A1308EC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24A133-B1D4-4617-A5BF-B71C704D9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558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63EB00-CB79-46B9-99C9-DA912165C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090B2E-62F2-4F35-8129-E8406E059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B0BF58-3588-4FB9-AFC9-A1A5B6F99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16D464-5F6A-4616-BA8F-2DD6B85CB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1A7E6E-B218-4368-868E-9B285671B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575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490D3-AB40-4E98-9152-BDF16601D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EE77F4-813F-4DEB-82BE-CFE967804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C672C6-B570-4D1F-92AB-1CF19D07C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C6C0A6-A1BE-4BDB-8904-ED60AE765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7499C8-F1FE-4635-BC03-A08C6552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207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AAED0E-64BE-4555-986D-D9B70AB12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060D34-4543-45E6-9C6C-B2D5A1C69D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3F1B05-4619-4B2B-8610-D871B3FD1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AFBA6F-E48F-41D8-AFBB-7F1D258C2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2B38B1-9703-4C2B-BE4D-7AED3CE17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849F32-8265-4232-BDF7-C76183D0F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238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2AF9C0-23D1-41E1-AF7F-70310F46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BA21DE-2A04-4ABE-9896-81253F2BC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791D08-AAE6-43BB-AE94-BA13D2EABA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C69C6D0-EF85-40CE-912C-DC7E3900A4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A38036-F1AE-4C24-9CC2-9020356BE5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57573BD-B3AA-4FF7-9887-F33B7D1DF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D9E6CA-8CD3-41E2-A4B5-DC519A3A4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C37D905-156B-4FB4-BCB4-4F283F128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987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2FA83D-B0A9-4378-867F-7823515EC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EEDD9CA-0DF1-4E5B-973B-6075C49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A9399A-FC0C-4897-B341-4D80892B1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57AF1B6-6475-428C-AE2E-7245AE135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066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F2679E-09A5-452A-AFC2-3D656A603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F79ADF6-C7FB-421C-961D-8171088C0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097797-A7E0-4AB5-A500-9A5FC8D95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459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55B6D7-D1C5-457C-86BD-30019A80B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0FD153-F64F-426B-B530-61CC88E3D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A9BD7A-A924-447E-AA78-A5B265616A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954CB9-2665-4238-8937-EC89FDCA7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799065-1455-4B9E-AD85-AE5252E0C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C3AF0-FC07-451F-9ABD-65C04C566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95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A49E24-2647-4131-A042-E2FA9677B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F2F1658-D2F7-4E8D-ABE6-E67F9539A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48415E-76C6-42E8-98AB-5DB829BBB7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8DAFA5-FA44-459F-BAE7-848D2D10F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8FE551-E7FA-4E5F-B223-FD0489A55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0B76A7-9750-4F8B-B5A7-AAA300FB5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158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509726-3A47-41E3-863F-0F63FF058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46721F-AE6A-4563-B0EC-30B12F5A3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8CBDAC-A5D9-457C-ADAD-8C31E633BA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EAB75-C1B7-4EF9-A56D-23DB020A884E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5438FF-2459-4A33-A74E-FE6E5DE6AD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FFB346-6951-4077-8D81-46F331FD70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99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E13EF9A9-300A-442D-A126-79FCFA3E3AE8}"/>
              </a:ext>
            </a:extLst>
          </p:cNvPr>
          <p:cNvSpPr txBox="1">
            <a:spLocks/>
          </p:cNvSpPr>
          <p:nvPr/>
        </p:nvSpPr>
        <p:spPr>
          <a:xfrm>
            <a:off x="1478650" y="3049700"/>
            <a:ext cx="9144000" cy="104502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 </a:t>
            </a:r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 </a:t>
            </a:r>
            <a:endParaRPr lang="en-US" altLang="ko-KR" sz="3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설계</a:t>
            </a:r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세부 디자인</a:t>
            </a:r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데이터베이스 설계</a:t>
            </a:r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73EE8DF5-771E-4DE7-A50F-4F590754EE85}"/>
              </a:ext>
            </a:extLst>
          </p:cNvPr>
          <p:cNvSpPr txBox="1">
            <a:spLocks/>
          </p:cNvSpPr>
          <p:nvPr/>
        </p:nvSpPr>
        <p:spPr>
          <a:xfrm>
            <a:off x="690273" y="5153470"/>
            <a:ext cx="5405727" cy="4036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참가 멤버 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김승철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편이슬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김민주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김인철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FB6D8298-9F30-45E4-A272-F53CC3DB7BA5}"/>
              </a:ext>
            </a:extLst>
          </p:cNvPr>
          <p:cNvSpPr txBox="1">
            <a:spLocks/>
          </p:cNvSpPr>
          <p:nvPr/>
        </p:nvSpPr>
        <p:spPr>
          <a:xfrm>
            <a:off x="658035" y="4540937"/>
            <a:ext cx="4423920" cy="5795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일시 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2021.07.11(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E92877A0-C12E-496D-ACD3-3AA51C8286C4}"/>
              </a:ext>
            </a:extLst>
          </p:cNvPr>
          <p:cNvSpPr txBox="1">
            <a:spLocks/>
          </p:cNvSpPr>
          <p:nvPr/>
        </p:nvSpPr>
        <p:spPr>
          <a:xfrm>
            <a:off x="680114" y="5580190"/>
            <a:ext cx="4259796" cy="4036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진행 시간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 </a:t>
            </a: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E18F3E41-0EE2-4C20-ADBA-95683D954102}"/>
              </a:ext>
            </a:extLst>
          </p:cNvPr>
          <p:cNvSpPr txBox="1">
            <a:spLocks/>
          </p:cNvSpPr>
          <p:nvPr/>
        </p:nvSpPr>
        <p:spPr>
          <a:xfrm>
            <a:off x="680113" y="5956110"/>
            <a:ext cx="5161887" cy="4036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시작 시간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13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 18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:00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543115-F9C2-4492-A0C0-5ED3221E3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963" y="433045"/>
            <a:ext cx="6044072" cy="313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36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페이지 이동 세부 디자인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200235"/>
            <a:ext cx="11002689" cy="4031873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(7) Login Service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계정을 등록 찾기할 수 있으며 로그인을 통한 인증으로 기능을 사용할 수 있도록하는 서비스이다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 화면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인증을 통하여 홈페이지에 접근할 수 있도록 하는 페이지이다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화면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홈페이지에 아이디를 등록 할 수 있도록 회원가입 폼을 제공해주는 페이지이다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인증 찾기 화면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아이디와 비밀번호를 잊어버렸을 경우 사용하는 페이지이다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4DD76A-79C7-4A76-BB89-296F170A25F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16" name="모서리가 둥근 직사각형 4">
            <a:extLst>
              <a:ext uri="{FF2B5EF4-FFF2-40B4-BE49-F238E27FC236}">
                <a16:creationId xmlns:a16="http://schemas.microsoft.com/office/drawing/2014/main" id="{901ABD0C-2682-4957-ABE5-C564F24D3671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F27BD83-6F02-445C-BC94-F4F5BFFECE81}"/>
              </a:ext>
            </a:extLst>
          </p:cNvPr>
          <p:cNvSpPr/>
          <p:nvPr/>
        </p:nvSpPr>
        <p:spPr>
          <a:xfrm>
            <a:off x="1233264" y="2224699"/>
            <a:ext cx="1095375" cy="390525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 화면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4CEB42-FA19-4583-BC4D-88CEFA4A24C6}"/>
              </a:ext>
            </a:extLst>
          </p:cNvPr>
          <p:cNvSpPr/>
          <p:nvPr/>
        </p:nvSpPr>
        <p:spPr>
          <a:xfrm>
            <a:off x="346774" y="3125399"/>
            <a:ext cx="1253876" cy="390525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화면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797A42E-44D6-4396-9D17-A4D3CD469F7B}"/>
              </a:ext>
            </a:extLst>
          </p:cNvPr>
          <p:cNvSpPr/>
          <p:nvPr/>
        </p:nvSpPr>
        <p:spPr>
          <a:xfrm>
            <a:off x="1786020" y="3124873"/>
            <a:ext cx="1253876" cy="390525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인증 찾기 화면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56F6D6B-0117-4648-8657-2CE65729DF1D}"/>
              </a:ext>
            </a:extLst>
          </p:cNvPr>
          <p:cNvCxnSpPr>
            <a:cxnSpLocks/>
            <a:stCxn id="23" idx="0"/>
            <a:endCxn id="22" idx="2"/>
          </p:cNvCxnSpPr>
          <p:nvPr/>
        </p:nvCxnSpPr>
        <p:spPr>
          <a:xfrm flipV="1">
            <a:off x="973712" y="2615224"/>
            <a:ext cx="807240" cy="5101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EBA4E1B-9015-423A-B956-2FCAD8EFEBA3}"/>
              </a:ext>
            </a:extLst>
          </p:cNvPr>
          <p:cNvCxnSpPr>
            <a:cxnSpLocks/>
            <a:stCxn id="24" idx="0"/>
            <a:endCxn id="22" idx="2"/>
          </p:cNvCxnSpPr>
          <p:nvPr/>
        </p:nvCxnSpPr>
        <p:spPr>
          <a:xfrm flipH="1" flipV="1">
            <a:off x="1780952" y="2615224"/>
            <a:ext cx="632006" cy="5096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5526D6-7FA9-4605-9743-76EC50FD849D}"/>
              </a:ext>
            </a:extLst>
          </p:cNvPr>
          <p:cNvSpPr/>
          <p:nvPr/>
        </p:nvSpPr>
        <p:spPr>
          <a:xfrm>
            <a:off x="346774" y="2184790"/>
            <a:ext cx="2803180" cy="1428371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39AFCF-4EA7-455B-B9DF-505CC0DCA1F0}"/>
              </a:ext>
            </a:extLst>
          </p:cNvPr>
          <p:cNvSpPr txBox="1"/>
          <p:nvPr/>
        </p:nvSpPr>
        <p:spPr>
          <a:xfrm>
            <a:off x="351004" y="2213914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(1), (9)</a:t>
            </a:r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4815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 설정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208944"/>
            <a:ext cx="11127874" cy="1815882"/>
          </a:xfrm>
          <a:prstGeom prst="rect">
            <a:avLst/>
          </a:prstGeom>
          <a:solidFill>
            <a:srgbClr val="FFC000">
              <a:alpha val="26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 설정이 필요한 요소들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(1)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카테고리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탑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상의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), </a:t>
            </a:r>
            <a:r>
              <a:rPr lang="ko-KR" altLang="en-US" sz="16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바텀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하의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),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액세서리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가방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(2)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후원단체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 카테고리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단체와 캠페인을 동일선상에 둔다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 해당 캠페인이 기간이 정해져 있는 캠페인인지 영구적인 캠페인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단체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인지 구분할 수 있도록 한다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EC27F6-B32D-483A-96BF-38EABF6E23F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7" name="모서리가 둥근 직사각형 4">
            <a:extLst>
              <a:ext uri="{FF2B5EF4-FFF2-40B4-BE49-F238E27FC236}">
                <a16:creationId xmlns:a16="http://schemas.microsoft.com/office/drawing/2014/main" id="{55741752-D9F1-42B1-A98B-F8856B5532AA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</p:spTree>
    <p:extLst>
      <p:ext uri="{BB962C8B-B14F-4D97-AF65-F5344CB8AC3E}">
        <p14:creationId xmlns:p14="http://schemas.microsoft.com/office/powerpoint/2010/main" val="3941712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베이스 설계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208944"/>
            <a:ext cx="11127874" cy="5016758"/>
          </a:xfrm>
          <a:prstGeom prst="rect">
            <a:avLst/>
          </a:prstGeom>
          <a:solidFill>
            <a:srgbClr val="0070C0">
              <a:alpha val="26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앞서 정했던 기능 요구사항과 페이지 설계를 통한 시나리오를 통해 데이터베이스를 설계하도록 한다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요구사항 분석을 통해 기능 요구사항 도출 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 요구사항을 서비스 단위로 그룹화 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단위로 데이터베이스 설계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arenBoth"/>
            </a:pP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별 데이터베이스 테이블 도출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Login Service :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 테이블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Product Service :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 테이블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테이블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후원단체 테이블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Cart Service :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 테이블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테이블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장바구니 테이블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Campaign Service :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후원단체 테이블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테이블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Flea Market Service :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테이블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 테이블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테이블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Sponsor Service :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후원단체 테이블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 테이블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en-US" altLang="ko-KR" sz="16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Mypage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Service :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 테이블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장바구니 테이블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테이블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(2)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요구 사항 별 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ERD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도출 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(documents. ERD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도출 문서 참조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EC27F6-B32D-483A-96BF-38EABF6E23F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7" name="모서리가 둥근 직사각형 4">
            <a:extLst>
              <a:ext uri="{FF2B5EF4-FFF2-40B4-BE49-F238E27FC236}">
                <a16:creationId xmlns:a16="http://schemas.microsoft.com/office/drawing/2014/main" id="{55741752-D9F1-42B1-A98B-F8856B5532AA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</p:spTree>
    <p:extLst>
      <p:ext uri="{BB962C8B-B14F-4D97-AF65-F5344CB8AC3E}">
        <p14:creationId xmlns:p14="http://schemas.microsoft.com/office/powerpoint/2010/main" val="2897892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베이스 설계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52046" y="1050626"/>
            <a:ext cx="11127874" cy="5509200"/>
          </a:xfrm>
          <a:prstGeom prst="rect">
            <a:avLst/>
          </a:prstGeom>
          <a:solidFill>
            <a:srgbClr val="0070C0">
              <a:alpha val="26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(3) ERD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작도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정형화 단계 생략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원자화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 생략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다중 인스턴스 미리 처리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EC27F6-B32D-483A-96BF-38EABF6E23F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7" name="모서리가 둥근 직사각형 4">
            <a:extLst>
              <a:ext uri="{FF2B5EF4-FFF2-40B4-BE49-F238E27FC236}">
                <a16:creationId xmlns:a16="http://schemas.microsoft.com/office/drawing/2014/main" id="{55741752-D9F1-42B1-A98B-F8856B5532AA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10429"/>
              </p:ext>
            </p:extLst>
          </p:nvPr>
        </p:nvGraphicFramePr>
        <p:xfrm>
          <a:off x="460488" y="1403102"/>
          <a:ext cx="1933834" cy="3520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514">
                  <a:extLst>
                    <a:ext uri="{9D8B030D-6E8A-4147-A177-3AD203B41FA5}">
                      <a16:colId xmlns:a16="http://schemas.microsoft.com/office/drawing/2014/main" val="3180402501"/>
                    </a:ext>
                  </a:extLst>
                </a:gridCol>
                <a:gridCol w="528320">
                  <a:extLst>
                    <a:ext uri="{9D8B030D-6E8A-4147-A177-3AD203B41FA5}">
                      <a16:colId xmlns:a16="http://schemas.microsoft.com/office/drawing/2014/main" val="3073024707"/>
                    </a:ext>
                  </a:extLst>
                </a:gridCol>
              </a:tblGrid>
              <a:tr h="3163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유저 </a:t>
                      </a:r>
                      <a:endParaRPr lang="en-US" altLang="ko-KR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337601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rgbClr val="FF0000"/>
                          </a:solidFill>
                        </a:rPr>
                        <a:t>유저 번호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PK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426190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rgbClr val="FF0000"/>
                          </a:solidFill>
                        </a:rPr>
                        <a:t>유저 아이디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PK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117422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유저 비밀번호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083931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유저 이름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551998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유저 전화번호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0628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유저 주민번호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138009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유저 가입일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152290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유저 주소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596247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유저 총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</a:rPr>
                        <a:t>기부액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733124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유저 마일리지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08885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7683949" y="2045239"/>
            <a:ext cx="1255338" cy="171450"/>
            <a:chOff x="6307023" y="834108"/>
            <a:chExt cx="1255338" cy="171450"/>
          </a:xfrm>
        </p:grpSpPr>
        <p:cxnSp>
          <p:nvCxnSpPr>
            <p:cNvPr id="9" name="직선 연결선 8"/>
            <p:cNvCxnSpPr/>
            <p:nvPr/>
          </p:nvCxnSpPr>
          <p:spPr>
            <a:xfrm flipV="1">
              <a:off x="6307023" y="910483"/>
              <a:ext cx="1255338" cy="853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6486036" y="834108"/>
              <a:ext cx="1" cy="17145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6432697" y="834108"/>
              <a:ext cx="1904" cy="17145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V="1">
              <a:off x="7440035" y="834108"/>
              <a:ext cx="122326" cy="8036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flipH="1" flipV="1">
              <a:off x="7442421" y="910483"/>
              <a:ext cx="119940" cy="6840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7366176" y="869525"/>
              <a:ext cx="80009" cy="819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457511"/>
              </p:ext>
            </p:extLst>
          </p:nvPr>
        </p:nvGraphicFramePr>
        <p:xfrm>
          <a:off x="8961757" y="1406414"/>
          <a:ext cx="1933834" cy="3200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514">
                  <a:extLst>
                    <a:ext uri="{9D8B030D-6E8A-4147-A177-3AD203B41FA5}">
                      <a16:colId xmlns:a16="http://schemas.microsoft.com/office/drawing/2014/main" val="3180402501"/>
                    </a:ext>
                  </a:extLst>
                </a:gridCol>
                <a:gridCol w="528320">
                  <a:extLst>
                    <a:ext uri="{9D8B030D-6E8A-4147-A177-3AD203B41FA5}">
                      <a16:colId xmlns:a16="http://schemas.microsoft.com/office/drawing/2014/main" val="3073024707"/>
                    </a:ext>
                  </a:extLst>
                </a:gridCol>
              </a:tblGrid>
              <a:tr h="3163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상품</a:t>
                      </a:r>
                      <a:endParaRPr lang="en-US" altLang="ko-KR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337601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rgbClr val="FF0000"/>
                          </a:solidFill>
                        </a:rPr>
                        <a:t>상품 번호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PK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426190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상품 이름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117422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상품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</a:rPr>
                        <a:t> 가격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083931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상품 태그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551998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상품 좋아요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0628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상품 재고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138009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상품 설명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152290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상품 이미지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596247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rgbClr val="00B0F0"/>
                          </a:solidFill>
                        </a:rPr>
                        <a:t>후원 번호</a:t>
                      </a:r>
                      <a:endParaRPr lang="ko-KR" altLang="en-US" sz="1400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rgbClr val="00B0F0"/>
                          </a:solidFill>
                        </a:rPr>
                        <a:t>FK</a:t>
                      </a:r>
                      <a:endParaRPr lang="ko-KR" altLang="en-US" sz="1400" dirty="0" smtClean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733124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837633"/>
              </p:ext>
            </p:extLst>
          </p:nvPr>
        </p:nvGraphicFramePr>
        <p:xfrm>
          <a:off x="5754732" y="1409728"/>
          <a:ext cx="1933834" cy="2879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514">
                  <a:extLst>
                    <a:ext uri="{9D8B030D-6E8A-4147-A177-3AD203B41FA5}">
                      <a16:colId xmlns:a16="http://schemas.microsoft.com/office/drawing/2014/main" val="3180402501"/>
                    </a:ext>
                  </a:extLst>
                </a:gridCol>
                <a:gridCol w="528320">
                  <a:extLst>
                    <a:ext uri="{9D8B030D-6E8A-4147-A177-3AD203B41FA5}">
                      <a16:colId xmlns:a16="http://schemas.microsoft.com/office/drawing/2014/main" val="3073024707"/>
                    </a:ext>
                  </a:extLst>
                </a:gridCol>
              </a:tblGrid>
              <a:tr h="3163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후원단체</a:t>
                      </a:r>
                      <a:endParaRPr lang="en-US" altLang="ko-KR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337601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rgbClr val="FF0000"/>
                          </a:solidFill>
                        </a:rPr>
                        <a:t>후원 번호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PK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426190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rgbClr val="FF0000"/>
                          </a:solidFill>
                        </a:rPr>
                        <a:t>후원 이름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PK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117422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후원 총액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083931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후원 캠페인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551998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후원 시작일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0628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후원 마감일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138009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후원 주소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152290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후원 내용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596247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269216"/>
              </p:ext>
            </p:extLst>
          </p:nvPr>
        </p:nvGraphicFramePr>
        <p:xfrm>
          <a:off x="5784549" y="4699580"/>
          <a:ext cx="1933834" cy="19185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514">
                  <a:extLst>
                    <a:ext uri="{9D8B030D-6E8A-4147-A177-3AD203B41FA5}">
                      <a16:colId xmlns:a16="http://schemas.microsoft.com/office/drawing/2014/main" val="3180402501"/>
                    </a:ext>
                  </a:extLst>
                </a:gridCol>
                <a:gridCol w="528320">
                  <a:extLst>
                    <a:ext uri="{9D8B030D-6E8A-4147-A177-3AD203B41FA5}">
                      <a16:colId xmlns:a16="http://schemas.microsoft.com/office/drawing/2014/main" val="3073024707"/>
                    </a:ext>
                  </a:extLst>
                </a:gridCol>
              </a:tblGrid>
              <a:tr h="3163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후원단체 댓글</a:t>
                      </a:r>
                      <a:endParaRPr lang="en-US" altLang="ko-KR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337601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rgbClr val="00B0F0"/>
                          </a:solidFill>
                        </a:rPr>
                        <a:t>후원 번호</a:t>
                      </a:r>
                      <a:endParaRPr lang="ko-KR" altLang="en-US" sz="1400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00B0F0"/>
                          </a:solidFill>
                        </a:rPr>
                        <a:t>FK</a:t>
                      </a:r>
                      <a:endParaRPr lang="ko-KR" altLang="en-US" sz="1400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426190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rgbClr val="FF0000"/>
                          </a:solidFill>
                        </a:rPr>
                        <a:t>댓글 번호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PK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117422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댓글 작성자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083931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댓글 작성일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551998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댓글 내용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0628"/>
                  </a:ext>
                </a:extLst>
              </a:tr>
            </a:tbl>
          </a:graphicData>
        </a:graphic>
      </p:graphicFrame>
      <p:grpSp>
        <p:nvGrpSpPr>
          <p:cNvPr id="19" name="그룹 18"/>
          <p:cNvGrpSpPr/>
          <p:nvPr/>
        </p:nvGrpSpPr>
        <p:grpSpPr>
          <a:xfrm rot="5400000">
            <a:off x="6574148" y="4404767"/>
            <a:ext cx="416557" cy="176981"/>
            <a:chOff x="6761377" y="818679"/>
            <a:chExt cx="619628" cy="179165"/>
          </a:xfrm>
        </p:grpSpPr>
        <p:cxnSp>
          <p:nvCxnSpPr>
            <p:cNvPr id="20" name="직선 연결선 19"/>
            <p:cNvCxnSpPr>
              <a:endCxn id="25" idx="6"/>
            </p:cNvCxnSpPr>
            <p:nvPr/>
          </p:nvCxnSpPr>
          <p:spPr>
            <a:xfrm rot="16200000" flipH="1">
              <a:off x="7002865" y="664837"/>
              <a:ext cx="1585" cy="48456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6901643" y="818679"/>
              <a:ext cx="1" cy="17145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6844527" y="826394"/>
              <a:ext cx="1904" cy="17145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flipV="1">
              <a:off x="7258679" y="823823"/>
              <a:ext cx="122326" cy="8036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 flipH="1" flipV="1">
              <a:off x="7257287" y="918196"/>
              <a:ext cx="119940" cy="6840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타원 24"/>
            <p:cNvSpPr/>
            <p:nvPr/>
          </p:nvSpPr>
          <p:spPr>
            <a:xfrm>
              <a:off x="7165929" y="866953"/>
              <a:ext cx="80010" cy="819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857016"/>
              </p:ext>
            </p:extLst>
          </p:nvPr>
        </p:nvGraphicFramePr>
        <p:xfrm>
          <a:off x="8958445" y="5040823"/>
          <a:ext cx="1933834" cy="19185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514">
                  <a:extLst>
                    <a:ext uri="{9D8B030D-6E8A-4147-A177-3AD203B41FA5}">
                      <a16:colId xmlns:a16="http://schemas.microsoft.com/office/drawing/2014/main" val="3180402501"/>
                    </a:ext>
                  </a:extLst>
                </a:gridCol>
                <a:gridCol w="528320">
                  <a:extLst>
                    <a:ext uri="{9D8B030D-6E8A-4147-A177-3AD203B41FA5}">
                      <a16:colId xmlns:a16="http://schemas.microsoft.com/office/drawing/2014/main" val="3073024707"/>
                    </a:ext>
                  </a:extLst>
                </a:gridCol>
              </a:tblGrid>
              <a:tr h="3163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상품 댓글</a:t>
                      </a:r>
                      <a:endParaRPr lang="en-US" altLang="ko-KR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337601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rgbClr val="00B0F0"/>
                          </a:solidFill>
                        </a:rPr>
                        <a:t>상품 번호</a:t>
                      </a:r>
                      <a:endParaRPr lang="ko-KR" altLang="en-US" sz="1400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00B0F0"/>
                          </a:solidFill>
                        </a:rPr>
                        <a:t>FK</a:t>
                      </a:r>
                      <a:endParaRPr lang="ko-KR" altLang="en-US" sz="1400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426190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rgbClr val="FF0000"/>
                          </a:solidFill>
                        </a:rPr>
                        <a:t>댓글 번호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PK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117422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댓글 작성자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083931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댓글 작성일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551998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댓글 내용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0628"/>
                  </a:ext>
                </a:extLst>
              </a:tr>
            </a:tbl>
          </a:graphicData>
        </a:graphic>
      </p:graphicFrame>
      <p:grpSp>
        <p:nvGrpSpPr>
          <p:cNvPr id="28" name="그룹 27"/>
          <p:cNvGrpSpPr/>
          <p:nvPr/>
        </p:nvGrpSpPr>
        <p:grpSpPr>
          <a:xfrm rot="5400000">
            <a:off x="9698348" y="4755950"/>
            <a:ext cx="416557" cy="176981"/>
            <a:chOff x="6761377" y="818679"/>
            <a:chExt cx="619628" cy="179165"/>
          </a:xfrm>
        </p:grpSpPr>
        <p:cxnSp>
          <p:nvCxnSpPr>
            <p:cNvPr id="29" name="직선 연결선 28"/>
            <p:cNvCxnSpPr>
              <a:endCxn id="34" idx="6"/>
            </p:cNvCxnSpPr>
            <p:nvPr/>
          </p:nvCxnSpPr>
          <p:spPr>
            <a:xfrm rot="16200000" flipH="1">
              <a:off x="7002865" y="664837"/>
              <a:ext cx="1585" cy="48456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6901643" y="818679"/>
              <a:ext cx="1" cy="17145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6844527" y="826394"/>
              <a:ext cx="1904" cy="17145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flipV="1">
              <a:off x="7258679" y="823823"/>
              <a:ext cx="122326" cy="8036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flipH="1" flipV="1">
              <a:off x="7257287" y="918196"/>
              <a:ext cx="119940" cy="6840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타원 33"/>
            <p:cNvSpPr/>
            <p:nvPr/>
          </p:nvSpPr>
          <p:spPr>
            <a:xfrm>
              <a:off x="7165929" y="866953"/>
              <a:ext cx="80010" cy="819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940697"/>
              </p:ext>
            </p:extLst>
          </p:nvPr>
        </p:nvGraphicFramePr>
        <p:xfrm>
          <a:off x="3319644" y="1399788"/>
          <a:ext cx="1933834" cy="2879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514">
                  <a:extLst>
                    <a:ext uri="{9D8B030D-6E8A-4147-A177-3AD203B41FA5}">
                      <a16:colId xmlns:a16="http://schemas.microsoft.com/office/drawing/2014/main" val="3180402501"/>
                    </a:ext>
                  </a:extLst>
                </a:gridCol>
                <a:gridCol w="528320">
                  <a:extLst>
                    <a:ext uri="{9D8B030D-6E8A-4147-A177-3AD203B41FA5}">
                      <a16:colId xmlns:a16="http://schemas.microsoft.com/office/drawing/2014/main" val="3073024707"/>
                    </a:ext>
                  </a:extLst>
                </a:gridCol>
              </a:tblGrid>
              <a:tr h="3163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중고 게시판</a:t>
                      </a:r>
                      <a:endParaRPr lang="en-US" altLang="ko-KR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337601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rgbClr val="FF0000"/>
                          </a:solidFill>
                        </a:rPr>
                        <a:t>중고 번호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PK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426190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중고 제목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117422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중고 가격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083931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중고 작성일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551998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중고 작성자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0628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중고 확정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138009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중고 내용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152290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중고 이미지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596247"/>
                  </a:ext>
                </a:extLst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674109"/>
              </p:ext>
            </p:extLst>
          </p:nvPr>
        </p:nvGraphicFramePr>
        <p:xfrm>
          <a:off x="3342836" y="4702893"/>
          <a:ext cx="1933834" cy="19185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514">
                  <a:extLst>
                    <a:ext uri="{9D8B030D-6E8A-4147-A177-3AD203B41FA5}">
                      <a16:colId xmlns:a16="http://schemas.microsoft.com/office/drawing/2014/main" val="3180402501"/>
                    </a:ext>
                  </a:extLst>
                </a:gridCol>
                <a:gridCol w="528320">
                  <a:extLst>
                    <a:ext uri="{9D8B030D-6E8A-4147-A177-3AD203B41FA5}">
                      <a16:colId xmlns:a16="http://schemas.microsoft.com/office/drawing/2014/main" val="3073024707"/>
                    </a:ext>
                  </a:extLst>
                </a:gridCol>
              </a:tblGrid>
              <a:tr h="3163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중고 댓글</a:t>
                      </a:r>
                      <a:endParaRPr lang="en-US" altLang="ko-KR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337601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rgbClr val="00B0F0"/>
                          </a:solidFill>
                        </a:rPr>
                        <a:t>중고 번호</a:t>
                      </a:r>
                      <a:endParaRPr lang="ko-KR" altLang="en-US" sz="1400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00B0F0"/>
                          </a:solidFill>
                        </a:rPr>
                        <a:t>FK</a:t>
                      </a:r>
                      <a:endParaRPr lang="ko-KR" altLang="en-US" sz="1400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426190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rgbClr val="FF0000"/>
                          </a:solidFill>
                        </a:rPr>
                        <a:t>댓글 번호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PK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117422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댓글 작성자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083931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댓글 작성일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551998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댓글 내용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0628"/>
                  </a:ext>
                </a:extLst>
              </a:tr>
            </a:tbl>
          </a:graphicData>
        </a:graphic>
      </p:graphicFrame>
      <p:grpSp>
        <p:nvGrpSpPr>
          <p:cNvPr id="38" name="그룹 37"/>
          <p:cNvGrpSpPr/>
          <p:nvPr/>
        </p:nvGrpSpPr>
        <p:grpSpPr>
          <a:xfrm rot="5400000">
            <a:off x="4062861" y="4408080"/>
            <a:ext cx="416557" cy="176981"/>
            <a:chOff x="6761377" y="818679"/>
            <a:chExt cx="619628" cy="179165"/>
          </a:xfrm>
        </p:grpSpPr>
        <p:cxnSp>
          <p:nvCxnSpPr>
            <p:cNvPr id="39" name="직선 연결선 38"/>
            <p:cNvCxnSpPr>
              <a:endCxn id="44" idx="6"/>
            </p:cNvCxnSpPr>
            <p:nvPr/>
          </p:nvCxnSpPr>
          <p:spPr>
            <a:xfrm rot="16200000" flipH="1">
              <a:off x="7002865" y="664837"/>
              <a:ext cx="1585" cy="48456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6901643" y="818679"/>
              <a:ext cx="1" cy="17145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6844527" y="826394"/>
              <a:ext cx="1904" cy="17145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 flipV="1">
              <a:off x="7258679" y="823823"/>
              <a:ext cx="122326" cy="8036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 flipH="1" flipV="1">
              <a:off x="7257287" y="918196"/>
              <a:ext cx="119940" cy="6840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타원 43"/>
            <p:cNvSpPr/>
            <p:nvPr/>
          </p:nvSpPr>
          <p:spPr>
            <a:xfrm>
              <a:off x="7165929" y="866953"/>
              <a:ext cx="80010" cy="819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69064"/>
              </p:ext>
            </p:extLst>
          </p:nvPr>
        </p:nvGraphicFramePr>
        <p:xfrm>
          <a:off x="523436" y="5133589"/>
          <a:ext cx="1933834" cy="1598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514">
                  <a:extLst>
                    <a:ext uri="{9D8B030D-6E8A-4147-A177-3AD203B41FA5}">
                      <a16:colId xmlns:a16="http://schemas.microsoft.com/office/drawing/2014/main" val="3180402501"/>
                    </a:ext>
                  </a:extLst>
                </a:gridCol>
                <a:gridCol w="528320">
                  <a:extLst>
                    <a:ext uri="{9D8B030D-6E8A-4147-A177-3AD203B41FA5}">
                      <a16:colId xmlns:a16="http://schemas.microsoft.com/office/drawing/2014/main" val="3073024707"/>
                    </a:ext>
                  </a:extLst>
                </a:gridCol>
              </a:tblGrid>
              <a:tr h="3163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장바구니</a:t>
                      </a:r>
                      <a:endParaRPr lang="en-US" altLang="ko-KR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337601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rgbClr val="FF0000"/>
                          </a:solidFill>
                        </a:rPr>
                        <a:t>장바구니 번호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PK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426190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rgbClr val="00B0F0"/>
                          </a:solidFill>
                        </a:rPr>
                        <a:t>유저 번호</a:t>
                      </a:r>
                      <a:endParaRPr lang="ko-KR" altLang="en-US" sz="1400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00B0F0"/>
                          </a:solidFill>
                        </a:rPr>
                        <a:t>FK</a:t>
                      </a:r>
                      <a:endParaRPr lang="ko-KR" altLang="en-US" sz="1400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117422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rgbClr val="00B0F0"/>
                          </a:solidFill>
                        </a:rPr>
                        <a:t>상품 번호</a:t>
                      </a:r>
                      <a:endParaRPr lang="ko-KR" altLang="en-US" sz="1400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rgbClr val="00B0F0"/>
                          </a:solidFill>
                        </a:rPr>
                        <a:t>FK</a:t>
                      </a:r>
                      <a:endParaRPr lang="ko-KR" altLang="en-US" sz="1400" dirty="0" smtClean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083931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장바구니 개수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551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5666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베이스 설계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52046" y="1050626"/>
            <a:ext cx="11127874" cy="5262979"/>
          </a:xfrm>
          <a:prstGeom prst="rect">
            <a:avLst/>
          </a:prstGeom>
          <a:solidFill>
            <a:srgbClr val="0070C0">
              <a:alpha val="26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(4)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 명세서 작성 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테이블명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속성명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전부 소문자로 통일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EC27F6-B32D-483A-96BF-38EABF6E23F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7" name="모서리가 둥근 직사각형 4">
            <a:extLst>
              <a:ext uri="{FF2B5EF4-FFF2-40B4-BE49-F238E27FC236}">
                <a16:creationId xmlns:a16="http://schemas.microsoft.com/office/drawing/2014/main" id="{55741752-D9F1-42B1-A98B-F8856B5532AA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370820"/>
              </p:ext>
            </p:extLst>
          </p:nvPr>
        </p:nvGraphicFramePr>
        <p:xfrm>
          <a:off x="269846" y="1475660"/>
          <a:ext cx="10666510" cy="490838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508621">
                  <a:extLst>
                    <a:ext uri="{9D8B030D-6E8A-4147-A177-3AD203B41FA5}">
                      <a16:colId xmlns:a16="http://schemas.microsoft.com/office/drawing/2014/main" val="107110329"/>
                    </a:ext>
                  </a:extLst>
                </a:gridCol>
                <a:gridCol w="1940613">
                  <a:extLst>
                    <a:ext uri="{9D8B030D-6E8A-4147-A177-3AD203B41FA5}">
                      <a16:colId xmlns:a16="http://schemas.microsoft.com/office/drawing/2014/main" val="3073801574"/>
                    </a:ext>
                  </a:extLst>
                </a:gridCol>
                <a:gridCol w="1679013">
                  <a:extLst>
                    <a:ext uri="{9D8B030D-6E8A-4147-A177-3AD203B41FA5}">
                      <a16:colId xmlns:a16="http://schemas.microsoft.com/office/drawing/2014/main" val="3774365557"/>
                    </a:ext>
                  </a:extLst>
                </a:gridCol>
                <a:gridCol w="1259260">
                  <a:extLst>
                    <a:ext uri="{9D8B030D-6E8A-4147-A177-3AD203B41FA5}">
                      <a16:colId xmlns:a16="http://schemas.microsoft.com/office/drawing/2014/main" val="519930422"/>
                    </a:ext>
                  </a:extLst>
                </a:gridCol>
                <a:gridCol w="1084363">
                  <a:extLst>
                    <a:ext uri="{9D8B030D-6E8A-4147-A177-3AD203B41FA5}">
                      <a16:colId xmlns:a16="http://schemas.microsoft.com/office/drawing/2014/main" val="2272372476"/>
                    </a:ext>
                  </a:extLst>
                </a:gridCol>
                <a:gridCol w="1690519">
                  <a:extLst>
                    <a:ext uri="{9D8B030D-6E8A-4147-A177-3AD203B41FA5}">
                      <a16:colId xmlns:a16="http://schemas.microsoft.com/office/drawing/2014/main" val="84971378"/>
                    </a:ext>
                  </a:extLst>
                </a:gridCol>
                <a:gridCol w="1504121">
                  <a:extLst>
                    <a:ext uri="{9D8B030D-6E8A-4147-A177-3AD203B41FA5}">
                      <a16:colId xmlns:a16="http://schemas.microsoft.com/office/drawing/2014/main" val="71895312"/>
                    </a:ext>
                  </a:extLst>
                </a:gridCol>
              </a:tblGrid>
              <a:tr h="349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테이블 이름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열 이름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NULL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유무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기본키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외래키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FK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테이블 이름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비고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532349"/>
                  </a:ext>
                </a:extLst>
              </a:tr>
              <a:tr h="442248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 smtClean="0"/>
                        <a:t>user</a:t>
                      </a:r>
                      <a:r>
                        <a:rPr lang="ko-KR" altLang="en-US" sz="4000" dirty="0" smtClean="0"/>
                        <a:t> </a:t>
                      </a:r>
                      <a:endParaRPr lang="ko-KR" alt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srgbClr val="FF0000"/>
                          </a:solidFill>
                        </a:rPr>
                        <a:t>user_no</a:t>
                      </a:r>
                      <a:endParaRPr lang="en-US" altLang="ko-KR" sz="1600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</a:rPr>
                        <a:t>PK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</a:rPr>
                        <a:t>INT</a:t>
                      </a:r>
                      <a:r>
                        <a:rPr lang="en-US" altLang="ko-KR" sz="16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</a:rPr>
                        <a:t>Auto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0303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srgbClr val="FF0000"/>
                          </a:solidFill>
                        </a:rPr>
                        <a:t>user_id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</a:rPr>
                        <a:t>PK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</a:rPr>
                        <a:t>VARCHAR(50)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937071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schemeClr val="tx1"/>
                          </a:solidFill>
                        </a:rPr>
                        <a:t>user_name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956713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schemeClr val="tx1"/>
                          </a:solidFill>
                        </a:rPr>
                        <a:t>user_pw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3127484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schemeClr val="tx1"/>
                          </a:solidFill>
                        </a:rPr>
                        <a:t>user_tel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VARCHAR(15)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75043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schemeClr val="tx1"/>
                          </a:solidFill>
                        </a:rPr>
                        <a:t>user_jumin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2721182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schemeClr val="tx1"/>
                          </a:solidFill>
                        </a:rPr>
                        <a:t>user_date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Default: </a:t>
                      </a:r>
                      <a:r>
                        <a:rPr lang="en-US" altLang="ko-KR" sz="1600" dirty="0" err="1" smtClean="0">
                          <a:solidFill>
                            <a:schemeClr val="tx1"/>
                          </a:solidFill>
                        </a:rPr>
                        <a:t>getDate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1854958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schemeClr val="tx1"/>
                          </a:solidFill>
                        </a:rPr>
                        <a:t>user_addr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VARCHAR(100)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7511624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schemeClr val="tx1"/>
                          </a:solidFill>
                        </a:rPr>
                        <a:t>user_total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Default :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6527904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schemeClr val="tx1"/>
                          </a:solidFill>
                        </a:rPr>
                        <a:t>user_cash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Default :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4769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8636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베이스 설계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52046" y="1050626"/>
            <a:ext cx="11127874" cy="5262979"/>
          </a:xfrm>
          <a:prstGeom prst="rect">
            <a:avLst/>
          </a:prstGeom>
          <a:solidFill>
            <a:srgbClr val="0070C0">
              <a:alpha val="26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(4)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 명세서 작성 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테이블명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속성명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전부 소문자로 통일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EC27F6-B32D-483A-96BF-38EABF6E23F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7" name="모서리가 둥근 직사각형 4">
            <a:extLst>
              <a:ext uri="{FF2B5EF4-FFF2-40B4-BE49-F238E27FC236}">
                <a16:creationId xmlns:a16="http://schemas.microsoft.com/office/drawing/2014/main" id="{55741752-D9F1-42B1-A98B-F8856B5532AA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80253"/>
              </p:ext>
            </p:extLst>
          </p:nvPr>
        </p:nvGraphicFramePr>
        <p:xfrm>
          <a:off x="269846" y="1475660"/>
          <a:ext cx="10666510" cy="4466137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508621">
                  <a:extLst>
                    <a:ext uri="{9D8B030D-6E8A-4147-A177-3AD203B41FA5}">
                      <a16:colId xmlns:a16="http://schemas.microsoft.com/office/drawing/2014/main" val="107110329"/>
                    </a:ext>
                  </a:extLst>
                </a:gridCol>
                <a:gridCol w="1940613">
                  <a:extLst>
                    <a:ext uri="{9D8B030D-6E8A-4147-A177-3AD203B41FA5}">
                      <a16:colId xmlns:a16="http://schemas.microsoft.com/office/drawing/2014/main" val="3073801574"/>
                    </a:ext>
                  </a:extLst>
                </a:gridCol>
                <a:gridCol w="1679013">
                  <a:extLst>
                    <a:ext uri="{9D8B030D-6E8A-4147-A177-3AD203B41FA5}">
                      <a16:colId xmlns:a16="http://schemas.microsoft.com/office/drawing/2014/main" val="3774365557"/>
                    </a:ext>
                  </a:extLst>
                </a:gridCol>
                <a:gridCol w="1259260">
                  <a:extLst>
                    <a:ext uri="{9D8B030D-6E8A-4147-A177-3AD203B41FA5}">
                      <a16:colId xmlns:a16="http://schemas.microsoft.com/office/drawing/2014/main" val="519930422"/>
                    </a:ext>
                  </a:extLst>
                </a:gridCol>
                <a:gridCol w="1084363">
                  <a:extLst>
                    <a:ext uri="{9D8B030D-6E8A-4147-A177-3AD203B41FA5}">
                      <a16:colId xmlns:a16="http://schemas.microsoft.com/office/drawing/2014/main" val="2272372476"/>
                    </a:ext>
                  </a:extLst>
                </a:gridCol>
                <a:gridCol w="1690519">
                  <a:extLst>
                    <a:ext uri="{9D8B030D-6E8A-4147-A177-3AD203B41FA5}">
                      <a16:colId xmlns:a16="http://schemas.microsoft.com/office/drawing/2014/main" val="84971378"/>
                    </a:ext>
                  </a:extLst>
                </a:gridCol>
                <a:gridCol w="1504121">
                  <a:extLst>
                    <a:ext uri="{9D8B030D-6E8A-4147-A177-3AD203B41FA5}">
                      <a16:colId xmlns:a16="http://schemas.microsoft.com/office/drawing/2014/main" val="71895312"/>
                    </a:ext>
                  </a:extLst>
                </a:gridCol>
              </a:tblGrid>
              <a:tr h="349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테이블 이름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열 이름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NULL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유무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기본키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외래키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FK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테이블 이름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비고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532349"/>
                  </a:ext>
                </a:extLst>
              </a:tr>
              <a:tr h="442248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 smtClean="0"/>
                        <a:t>good</a:t>
                      </a:r>
                      <a:r>
                        <a:rPr lang="ko-KR" altLang="en-US" sz="3200" dirty="0" smtClean="0"/>
                        <a:t> </a:t>
                      </a:r>
                      <a:endParaRPr lang="ko-KR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srgbClr val="FF0000"/>
                          </a:solidFill>
                        </a:rPr>
                        <a:t>good_no</a:t>
                      </a:r>
                      <a:endParaRPr lang="en-US" altLang="ko-KR" sz="1600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</a:rPr>
                        <a:t>PK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</a:rPr>
                        <a:t>INT</a:t>
                      </a:r>
                      <a:r>
                        <a:rPr lang="en-US" altLang="ko-KR" sz="16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</a:rPr>
                        <a:t>Auto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0303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schemeClr val="tx1"/>
                          </a:solidFill>
                        </a:rPr>
                        <a:t>good_name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VARCHAR(100)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937071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schemeClr val="tx1"/>
                          </a:solidFill>
                        </a:rPr>
                        <a:t>good_price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Default: -1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956713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schemeClr val="tx1"/>
                          </a:solidFill>
                        </a:rPr>
                        <a:t>good_tag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Default: none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VARCHAR(500)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3127484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schemeClr val="tx1"/>
                          </a:solidFill>
                        </a:rPr>
                        <a:t>good_like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Default: 0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75043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>
                          <a:solidFill>
                            <a:schemeClr val="tx1"/>
                          </a:solidFill>
                        </a:rPr>
                        <a:t>good_stock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Default: -1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2721182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schemeClr val="tx1"/>
                          </a:solidFill>
                        </a:rPr>
                        <a:t>good_detail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VARCHAR(4096)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1854958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schemeClr val="tx1"/>
                          </a:solidFill>
                        </a:rPr>
                        <a:t>good_img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Default: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>
                          <a:solidFill>
                            <a:schemeClr val="tx1"/>
                          </a:solidFill>
                        </a:rPr>
                        <a:t>url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VARCHAR(500)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7511624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srgbClr val="00B0F0"/>
                          </a:solidFill>
                        </a:rPr>
                        <a:t>spon_no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rgbClr val="00B0F0"/>
                          </a:solidFill>
                        </a:rPr>
                        <a:t>Default: -1</a:t>
                      </a:r>
                      <a:endParaRPr lang="ko-KR" altLang="en-US" sz="1600" dirty="0" smtClean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rgbClr val="00B0F0"/>
                          </a:solidFill>
                        </a:rPr>
                        <a:t>FK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srgbClr val="00B0F0"/>
                          </a:solidFill>
                        </a:rPr>
                        <a:t>spon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rgbClr val="00B0F0"/>
                          </a:solidFill>
                        </a:rPr>
                        <a:t>INT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65279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0581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베이스 설계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52046" y="1050626"/>
            <a:ext cx="11127874" cy="5262979"/>
          </a:xfrm>
          <a:prstGeom prst="rect">
            <a:avLst/>
          </a:prstGeom>
          <a:solidFill>
            <a:srgbClr val="0070C0">
              <a:alpha val="26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(4)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 명세서 작성 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테이블명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속성명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전부 소문자로 통일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EC27F6-B32D-483A-96BF-38EABF6E23F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7" name="모서리가 둥근 직사각형 4">
            <a:extLst>
              <a:ext uri="{FF2B5EF4-FFF2-40B4-BE49-F238E27FC236}">
                <a16:creationId xmlns:a16="http://schemas.microsoft.com/office/drawing/2014/main" id="{55741752-D9F1-42B1-A98B-F8856B5532AA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944540"/>
              </p:ext>
            </p:extLst>
          </p:nvPr>
        </p:nvGraphicFramePr>
        <p:xfrm>
          <a:off x="269846" y="1475660"/>
          <a:ext cx="10666510" cy="2834017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508621">
                  <a:extLst>
                    <a:ext uri="{9D8B030D-6E8A-4147-A177-3AD203B41FA5}">
                      <a16:colId xmlns:a16="http://schemas.microsoft.com/office/drawing/2014/main" val="107110329"/>
                    </a:ext>
                  </a:extLst>
                </a:gridCol>
                <a:gridCol w="1940613">
                  <a:extLst>
                    <a:ext uri="{9D8B030D-6E8A-4147-A177-3AD203B41FA5}">
                      <a16:colId xmlns:a16="http://schemas.microsoft.com/office/drawing/2014/main" val="3073801574"/>
                    </a:ext>
                  </a:extLst>
                </a:gridCol>
                <a:gridCol w="1679013">
                  <a:extLst>
                    <a:ext uri="{9D8B030D-6E8A-4147-A177-3AD203B41FA5}">
                      <a16:colId xmlns:a16="http://schemas.microsoft.com/office/drawing/2014/main" val="3774365557"/>
                    </a:ext>
                  </a:extLst>
                </a:gridCol>
                <a:gridCol w="1259260">
                  <a:extLst>
                    <a:ext uri="{9D8B030D-6E8A-4147-A177-3AD203B41FA5}">
                      <a16:colId xmlns:a16="http://schemas.microsoft.com/office/drawing/2014/main" val="519930422"/>
                    </a:ext>
                  </a:extLst>
                </a:gridCol>
                <a:gridCol w="1084363">
                  <a:extLst>
                    <a:ext uri="{9D8B030D-6E8A-4147-A177-3AD203B41FA5}">
                      <a16:colId xmlns:a16="http://schemas.microsoft.com/office/drawing/2014/main" val="2272372476"/>
                    </a:ext>
                  </a:extLst>
                </a:gridCol>
                <a:gridCol w="1690519">
                  <a:extLst>
                    <a:ext uri="{9D8B030D-6E8A-4147-A177-3AD203B41FA5}">
                      <a16:colId xmlns:a16="http://schemas.microsoft.com/office/drawing/2014/main" val="84971378"/>
                    </a:ext>
                  </a:extLst>
                </a:gridCol>
                <a:gridCol w="1504121">
                  <a:extLst>
                    <a:ext uri="{9D8B030D-6E8A-4147-A177-3AD203B41FA5}">
                      <a16:colId xmlns:a16="http://schemas.microsoft.com/office/drawing/2014/main" val="71895312"/>
                    </a:ext>
                  </a:extLst>
                </a:gridCol>
              </a:tblGrid>
              <a:tr h="349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테이블 이름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열 이름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NULL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유무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기본키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외래키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FK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테이블 이름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비고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532349"/>
                  </a:ext>
                </a:extLst>
              </a:tr>
              <a:tr h="442248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good_com</a:t>
                      </a:r>
                      <a:r>
                        <a:rPr lang="ko-KR" altLang="en-US" sz="2000" dirty="0" smtClean="0"/>
                        <a:t> 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srgbClr val="FF0000"/>
                          </a:solidFill>
                        </a:rPr>
                        <a:t>good_com_no</a:t>
                      </a:r>
                      <a:endParaRPr lang="en-US" altLang="ko-KR" sz="1600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</a:rPr>
                        <a:t>PK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</a:rPr>
                        <a:t>INT</a:t>
                      </a:r>
                      <a:r>
                        <a:rPr lang="en-US" altLang="ko-KR" sz="16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</a:rPr>
                        <a:t>Auto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0303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good_no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rgbClr val="00B0F0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rgbClr val="00B0F0"/>
                          </a:solidFill>
                        </a:rPr>
                        <a:t>FK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rgbClr val="00B0F0"/>
                          </a:solidFill>
                        </a:rPr>
                        <a:t>good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rgbClr val="00B0F0"/>
                          </a:solidFill>
                        </a:rPr>
                        <a:t>INT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937071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good_com_writer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956713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good_com_date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Default: </a:t>
                      </a:r>
                      <a:r>
                        <a:rPr lang="en-US" altLang="ko-KR" sz="1600" dirty="0" err="1" smtClean="0">
                          <a:solidFill>
                            <a:schemeClr val="tx1"/>
                          </a:solidFill>
                        </a:rPr>
                        <a:t>getDate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BOOLEAN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3127484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good_com_content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VARCHAR(4096)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75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5720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베이스 설계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52046" y="1050626"/>
            <a:ext cx="11127874" cy="5262979"/>
          </a:xfrm>
          <a:prstGeom prst="rect">
            <a:avLst/>
          </a:prstGeom>
          <a:solidFill>
            <a:srgbClr val="0070C0">
              <a:alpha val="26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(4)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 명세서 작성 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테이블명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속성명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전부 소문자로 통일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EC27F6-B32D-483A-96BF-38EABF6E23F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7" name="모서리가 둥근 직사각형 4">
            <a:extLst>
              <a:ext uri="{FF2B5EF4-FFF2-40B4-BE49-F238E27FC236}">
                <a16:creationId xmlns:a16="http://schemas.microsoft.com/office/drawing/2014/main" id="{55741752-D9F1-42B1-A98B-F8856B5532AA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534057"/>
              </p:ext>
            </p:extLst>
          </p:nvPr>
        </p:nvGraphicFramePr>
        <p:xfrm>
          <a:off x="269846" y="1475660"/>
          <a:ext cx="10666510" cy="416076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508621">
                  <a:extLst>
                    <a:ext uri="{9D8B030D-6E8A-4147-A177-3AD203B41FA5}">
                      <a16:colId xmlns:a16="http://schemas.microsoft.com/office/drawing/2014/main" val="107110329"/>
                    </a:ext>
                  </a:extLst>
                </a:gridCol>
                <a:gridCol w="1940613">
                  <a:extLst>
                    <a:ext uri="{9D8B030D-6E8A-4147-A177-3AD203B41FA5}">
                      <a16:colId xmlns:a16="http://schemas.microsoft.com/office/drawing/2014/main" val="3073801574"/>
                    </a:ext>
                  </a:extLst>
                </a:gridCol>
                <a:gridCol w="1679013">
                  <a:extLst>
                    <a:ext uri="{9D8B030D-6E8A-4147-A177-3AD203B41FA5}">
                      <a16:colId xmlns:a16="http://schemas.microsoft.com/office/drawing/2014/main" val="3774365557"/>
                    </a:ext>
                  </a:extLst>
                </a:gridCol>
                <a:gridCol w="1259260">
                  <a:extLst>
                    <a:ext uri="{9D8B030D-6E8A-4147-A177-3AD203B41FA5}">
                      <a16:colId xmlns:a16="http://schemas.microsoft.com/office/drawing/2014/main" val="519930422"/>
                    </a:ext>
                  </a:extLst>
                </a:gridCol>
                <a:gridCol w="1084363">
                  <a:extLst>
                    <a:ext uri="{9D8B030D-6E8A-4147-A177-3AD203B41FA5}">
                      <a16:colId xmlns:a16="http://schemas.microsoft.com/office/drawing/2014/main" val="2272372476"/>
                    </a:ext>
                  </a:extLst>
                </a:gridCol>
                <a:gridCol w="1690519">
                  <a:extLst>
                    <a:ext uri="{9D8B030D-6E8A-4147-A177-3AD203B41FA5}">
                      <a16:colId xmlns:a16="http://schemas.microsoft.com/office/drawing/2014/main" val="84971378"/>
                    </a:ext>
                  </a:extLst>
                </a:gridCol>
                <a:gridCol w="1504121">
                  <a:extLst>
                    <a:ext uri="{9D8B030D-6E8A-4147-A177-3AD203B41FA5}">
                      <a16:colId xmlns:a16="http://schemas.microsoft.com/office/drawing/2014/main" val="71895312"/>
                    </a:ext>
                  </a:extLst>
                </a:gridCol>
              </a:tblGrid>
              <a:tr h="349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테이블 이름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열 이름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NULL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유무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기본키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외래키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FK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테이블 이름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비고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532349"/>
                  </a:ext>
                </a:extLst>
              </a:tr>
              <a:tr h="442248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 err="1" smtClean="0"/>
                        <a:t>spon</a:t>
                      </a:r>
                      <a:r>
                        <a:rPr lang="ko-KR" altLang="en-US" sz="3200" dirty="0" smtClean="0"/>
                        <a:t> </a:t>
                      </a:r>
                      <a:endParaRPr lang="ko-KR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srgbClr val="FF0000"/>
                          </a:solidFill>
                        </a:rPr>
                        <a:t>spon_no</a:t>
                      </a:r>
                      <a:endParaRPr lang="en-US" altLang="ko-KR" sz="1600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</a:rPr>
                        <a:t>PK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</a:rPr>
                        <a:t>INT</a:t>
                      </a:r>
                      <a:r>
                        <a:rPr lang="en-US" altLang="ko-KR" sz="16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</a:rPr>
                        <a:t>Auto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0303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srgbClr val="FF0000"/>
                          </a:solidFill>
                        </a:rPr>
                        <a:t>spon_name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</a:rPr>
                        <a:t>PK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</a:rPr>
                        <a:t>VARCHAR(100)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937071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schemeClr val="tx1"/>
                          </a:solidFill>
                        </a:rPr>
                        <a:t>spon_total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Default: 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956713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spon_iscampaign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Default: false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BOOLEAN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3127484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spon_start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Default: </a:t>
                      </a:r>
                      <a:r>
                        <a:rPr lang="en-US" altLang="ko-KR" sz="1600" dirty="0" err="1" smtClean="0">
                          <a:solidFill>
                            <a:schemeClr val="tx1"/>
                          </a:solidFill>
                        </a:rPr>
                        <a:t>getDate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75043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spon_end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Default: 2999-12-31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2721182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spon_url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VARCHAR(200)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1854958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spon_comment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VARCHAR(4096)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75116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2846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베이스 설계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52046" y="1050626"/>
            <a:ext cx="11127874" cy="5262979"/>
          </a:xfrm>
          <a:prstGeom prst="rect">
            <a:avLst/>
          </a:prstGeom>
          <a:solidFill>
            <a:srgbClr val="0070C0">
              <a:alpha val="26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(4)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 명세서 작성 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테이블명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속성명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전부 소문자로 통일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EC27F6-B32D-483A-96BF-38EABF6E23F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7" name="모서리가 둥근 직사각형 4">
            <a:extLst>
              <a:ext uri="{FF2B5EF4-FFF2-40B4-BE49-F238E27FC236}">
                <a16:creationId xmlns:a16="http://schemas.microsoft.com/office/drawing/2014/main" id="{55741752-D9F1-42B1-A98B-F8856B5532AA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093481"/>
              </p:ext>
            </p:extLst>
          </p:nvPr>
        </p:nvGraphicFramePr>
        <p:xfrm>
          <a:off x="269846" y="1475660"/>
          <a:ext cx="10666510" cy="269714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508621">
                  <a:extLst>
                    <a:ext uri="{9D8B030D-6E8A-4147-A177-3AD203B41FA5}">
                      <a16:colId xmlns:a16="http://schemas.microsoft.com/office/drawing/2014/main" val="107110329"/>
                    </a:ext>
                  </a:extLst>
                </a:gridCol>
                <a:gridCol w="1940613">
                  <a:extLst>
                    <a:ext uri="{9D8B030D-6E8A-4147-A177-3AD203B41FA5}">
                      <a16:colId xmlns:a16="http://schemas.microsoft.com/office/drawing/2014/main" val="3073801574"/>
                    </a:ext>
                  </a:extLst>
                </a:gridCol>
                <a:gridCol w="1679013">
                  <a:extLst>
                    <a:ext uri="{9D8B030D-6E8A-4147-A177-3AD203B41FA5}">
                      <a16:colId xmlns:a16="http://schemas.microsoft.com/office/drawing/2014/main" val="3774365557"/>
                    </a:ext>
                  </a:extLst>
                </a:gridCol>
                <a:gridCol w="1259260">
                  <a:extLst>
                    <a:ext uri="{9D8B030D-6E8A-4147-A177-3AD203B41FA5}">
                      <a16:colId xmlns:a16="http://schemas.microsoft.com/office/drawing/2014/main" val="519930422"/>
                    </a:ext>
                  </a:extLst>
                </a:gridCol>
                <a:gridCol w="1084363">
                  <a:extLst>
                    <a:ext uri="{9D8B030D-6E8A-4147-A177-3AD203B41FA5}">
                      <a16:colId xmlns:a16="http://schemas.microsoft.com/office/drawing/2014/main" val="2272372476"/>
                    </a:ext>
                  </a:extLst>
                </a:gridCol>
                <a:gridCol w="1690519">
                  <a:extLst>
                    <a:ext uri="{9D8B030D-6E8A-4147-A177-3AD203B41FA5}">
                      <a16:colId xmlns:a16="http://schemas.microsoft.com/office/drawing/2014/main" val="84971378"/>
                    </a:ext>
                  </a:extLst>
                </a:gridCol>
                <a:gridCol w="1504121">
                  <a:extLst>
                    <a:ext uri="{9D8B030D-6E8A-4147-A177-3AD203B41FA5}">
                      <a16:colId xmlns:a16="http://schemas.microsoft.com/office/drawing/2014/main" val="71895312"/>
                    </a:ext>
                  </a:extLst>
                </a:gridCol>
              </a:tblGrid>
              <a:tr h="349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테이블 이름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열 이름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NULL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유무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기본키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외래키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FK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테이블 이름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비고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532349"/>
                  </a:ext>
                </a:extLst>
              </a:tr>
              <a:tr h="442248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spon_com</a:t>
                      </a:r>
                      <a:r>
                        <a:rPr lang="ko-KR" altLang="en-US" sz="2000" dirty="0" smtClean="0"/>
                        <a:t> 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srgbClr val="FF0000"/>
                          </a:solidFill>
                        </a:rPr>
                        <a:t>spon_com_no</a:t>
                      </a:r>
                      <a:endParaRPr lang="en-US" altLang="ko-KR" sz="1600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</a:rPr>
                        <a:t>PK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</a:rPr>
                        <a:t>INT</a:t>
                      </a:r>
                      <a:r>
                        <a:rPr lang="en-US" altLang="ko-KR" sz="16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</a:rPr>
                        <a:t>Auto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0303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spon_no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rgbClr val="00B0F0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rgbClr val="00B0F0"/>
                          </a:solidFill>
                        </a:rPr>
                        <a:t>FK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srgbClr val="00B0F0"/>
                          </a:solidFill>
                        </a:rPr>
                        <a:t>spon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rgbClr val="00B0F0"/>
                          </a:solidFill>
                        </a:rPr>
                        <a:t>INT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937071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spon_com_writer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956713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spon_com_date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Default: </a:t>
                      </a:r>
                      <a:r>
                        <a:rPr lang="en-US" altLang="ko-KR" sz="1600" dirty="0" err="1" smtClean="0">
                          <a:solidFill>
                            <a:schemeClr val="tx1"/>
                          </a:solidFill>
                        </a:rPr>
                        <a:t>getDate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BOOLEAN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3127484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spon_com_content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VARCHAR(4096)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75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9075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베이스 설계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52046" y="1050626"/>
            <a:ext cx="11127874" cy="5262979"/>
          </a:xfrm>
          <a:prstGeom prst="rect">
            <a:avLst/>
          </a:prstGeom>
          <a:solidFill>
            <a:srgbClr val="0070C0">
              <a:alpha val="26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(4)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 명세서 작성 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테이블명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속성명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전부 소문자로 통일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EC27F6-B32D-483A-96BF-38EABF6E23F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7" name="모서리가 둥근 직사각형 4">
            <a:extLst>
              <a:ext uri="{FF2B5EF4-FFF2-40B4-BE49-F238E27FC236}">
                <a16:creationId xmlns:a16="http://schemas.microsoft.com/office/drawing/2014/main" id="{55741752-D9F1-42B1-A98B-F8856B5532AA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611677"/>
              </p:ext>
            </p:extLst>
          </p:nvPr>
        </p:nvGraphicFramePr>
        <p:xfrm>
          <a:off x="269846" y="1475660"/>
          <a:ext cx="10666510" cy="416076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508621">
                  <a:extLst>
                    <a:ext uri="{9D8B030D-6E8A-4147-A177-3AD203B41FA5}">
                      <a16:colId xmlns:a16="http://schemas.microsoft.com/office/drawing/2014/main" val="107110329"/>
                    </a:ext>
                  </a:extLst>
                </a:gridCol>
                <a:gridCol w="1940613">
                  <a:extLst>
                    <a:ext uri="{9D8B030D-6E8A-4147-A177-3AD203B41FA5}">
                      <a16:colId xmlns:a16="http://schemas.microsoft.com/office/drawing/2014/main" val="3073801574"/>
                    </a:ext>
                  </a:extLst>
                </a:gridCol>
                <a:gridCol w="1679013">
                  <a:extLst>
                    <a:ext uri="{9D8B030D-6E8A-4147-A177-3AD203B41FA5}">
                      <a16:colId xmlns:a16="http://schemas.microsoft.com/office/drawing/2014/main" val="3774365557"/>
                    </a:ext>
                  </a:extLst>
                </a:gridCol>
                <a:gridCol w="1259260">
                  <a:extLst>
                    <a:ext uri="{9D8B030D-6E8A-4147-A177-3AD203B41FA5}">
                      <a16:colId xmlns:a16="http://schemas.microsoft.com/office/drawing/2014/main" val="519930422"/>
                    </a:ext>
                  </a:extLst>
                </a:gridCol>
                <a:gridCol w="1084363">
                  <a:extLst>
                    <a:ext uri="{9D8B030D-6E8A-4147-A177-3AD203B41FA5}">
                      <a16:colId xmlns:a16="http://schemas.microsoft.com/office/drawing/2014/main" val="2272372476"/>
                    </a:ext>
                  </a:extLst>
                </a:gridCol>
                <a:gridCol w="1690519">
                  <a:extLst>
                    <a:ext uri="{9D8B030D-6E8A-4147-A177-3AD203B41FA5}">
                      <a16:colId xmlns:a16="http://schemas.microsoft.com/office/drawing/2014/main" val="84971378"/>
                    </a:ext>
                  </a:extLst>
                </a:gridCol>
                <a:gridCol w="1504121">
                  <a:extLst>
                    <a:ext uri="{9D8B030D-6E8A-4147-A177-3AD203B41FA5}">
                      <a16:colId xmlns:a16="http://schemas.microsoft.com/office/drawing/2014/main" val="71895312"/>
                    </a:ext>
                  </a:extLst>
                </a:gridCol>
              </a:tblGrid>
              <a:tr h="349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테이블 이름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열 이름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NULL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유무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기본키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외래키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FK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테이블 이름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비고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532349"/>
                  </a:ext>
                </a:extLst>
              </a:tr>
              <a:tr h="442248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 smtClean="0"/>
                        <a:t>flea</a:t>
                      </a:r>
                      <a:endParaRPr lang="ko-KR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srgbClr val="FF0000"/>
                          </a:solidFill>
                        </a:rPr>
                        <a:t>flea_no</a:t>
                      </a:r>
                      <a:endParaRPr lang="en-US" altLang="ko-KR" sz="1600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</a:rPr>
                        <a:t>PK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</a:rPr>
                        <a:t>INT</a:t>
                      </a:r>
                      <a:r>
                        <a:rPr lang="en-US" altLang="ko-KR" sz="16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</a:rPr>
                        <a:t>Auto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0303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schemeClr val="tx1"/>
                          </a:solidFill>
                        </a:rPr>
                        <a:t>flea_title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VARCHAR(100)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937071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flea_price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Default:-1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3127484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flea_date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Default: </a:t>
                      </a:r>
                      <a:r>
                        <a:rPr lang="en-US" altLang="ko-KR" sz="1600" dirty="0" err="1" smtClean="0">
                          <a:solidFill>
                            <a:schemeClr val="tx1"/>
                          </a:solidFill>
                        </a:rPr>
                        <a:t>getDate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75043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flea_writer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2721182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flea_isokay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>
                          <a:solidFill>
                            <a:schemeClr val="tx1"/>
                          </a:solidFill>
                        </a:rPr>
                        <a:t>Default:false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BOOLEAN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1854958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flea_content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Default: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중고거래 가이드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VARCHAR(4096)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7511624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schemeClr val="tx1"/>
                          </a:solidFill>
                        </a:rPr>
                        <a:t>flea_img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Default: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경로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VARCHAR(500)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0457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3530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2AA3B638-5E15-4C68-8D8B-48484A8268B7}"/>
              </a:ext>
            </a:extLst>
          </p:cNvPr>
          <p:cNvSpPr txBox="1">
            <a:spLocks/>
          </p:cNvSpPr>
          <p:nvPr/>
        </p:nvSpPr>
        <p:spPr>
          <a:xfrm>
            <a:off x="495300" y="342900"/>
            <a:ext cx="4541521" cy="1376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목표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9AE19DF4-6EB1-4C64-B0B7-7C15475141D8}"/>
              </a:ext>
            </a:extLst>
          </p:cNvPr>
          <p:cNvSpPr txBox="1">
            <a:spLocks/>
          </p:cNvSpPr>
          <p:nvPr/>
        </p:nvSpPr>
        <p:spPr>
          <a:xfrm>
            <a:off x="955112" y="2213892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페이지 이동 세부 디자인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354B989-CEED-477A-ACAA-BC7A9A5E28B3}"/>
              </a:ext>
            </a:extLst>
          </p:cNvPr>
          <p:cNvSpPr txBox="1">
            <a:spLocks/>
          </p:cNvSpPr>
          <p:nvPr/>
        </p:nvSpPr>
        <p:spPr>
          <a:xfrm>
            <a:off x="951368" y="2941852"/>
            <a:ext cx="8891338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 설정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90A598C-F4AD-4D47-889E-7696456194B3}"/>
              </a:ext>
            </a:extLst>
          </p:cNvPr>
          <p:cNvSpPr txBox="1">
            <a:spLocks/>
          </p:cNvSpPr>
          <p:nvPr/>
        </p:nvSpPr>
        <p:spPr>
          <a:xfrm>
            <a:off x="951368" y="3756073"/>
            <a:ext cx="8680518" cy="5935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데이터베이스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설계</a:t>
            </a:r>
            <a:endParaRPr lang="ko-KR" altLang="en-US" sz="28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CBFD7370-CC14-4F14-A155-007A81420CF2}"/>
              </a:ext>
            </a:extLst>
          </p:cNvPr>
          <p:cNvSpPr txBox="1">
            <a:spLocks/>
          </p:cNvSpPr>
          <p:nvPr/>
        </p:nvSpPr>
        <p:spPr>
          <a:xfrm>
            <a:off x="1301682" y="4952066"/>
            <a:ext cx="6497054" cy="5935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endParaRPr lang="ko-KR" altLang="en-US" sz="28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모서리가 둥근 직사각형 2">
            <a:extLst>
              <a:ext uri="{FF2B5EF4-FFF2-40B4-BE49-F238E27FC236}">
                <a16:creationId xmlns:a16="http://schemas.microsoft.com/office/drawing/2014/main" id="{360D0E35-8EAB-4DCE-BED8-C90E66F39AE7}"/>
              </a:ext>
            </a:extLst>
          </p:cNvPr>
          <p:cNvSpPr/>
          <p:nvPr/>
        </p:nvSpPr>
        <p:spPr>
          <a:xfrm>
            <a:off x="10189579" y="0"/>
            <a:ext cx="2002421" cy="671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23:50</a:t>
            </a:r>
            <a:endParaRPr lang="en-US" altLang="ko-KR" sz="11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 편집</a:t>
            </a:r>
            <a:r>
              <a:rPr lang="en-US" altLang="ko-KR" sz="1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: </a:t>
            </a:r>
            <a:r>
              <a:rPr lang="ko-KR" altLang="en-US" sz="1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김인철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E9A8D2-EFFA-4514-A61E-80C4B13BADC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76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베이스 설계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52046" y="1050626"/>
            <a:ext cx="11127874" cy="5262979"/>
          </a:xfrm>
          <a:prstGeom prst="rect">
            <a:avLst/>
          </a:prstGeom>
          <a:solidFill>
            <a:srgbClr val="0070C0">
              <a:alpha val="26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(4)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 명세서 작성 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테이블명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속성명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전부 소문자로 통일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EC27F6-B32D-483A-96BF-38EABF6E23F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7" name="모서리가 둥근 직사각형 4">
            <a:extLst>
              <a:ext uri="{FF2B5EF4-FFF2-40B4-BE49-F238E27FC236}">
                <a16:creationId xmlns:a16="http://schemas.microsoft.com/office/drawing/2014/main" id="{55741752-D9F1-42B1-A98B-F8856B5532AA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720602"/>
              </p:ext>
            </p:extLst>
          </p:nvPr>
        </p:nvGraphicFramePr>
        <p:xfrm>
          <a:off x="269846" y="1475660"/>
          <a:ext cx="10666510" cy="269714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508621">
                  <a:extLst>
                    <a:ext uri="{9D8B030D-6E8A-4147-A177-3AD203B41FA5}">
                      <a16:colId xmlns:a16="http://schemas.microsoft.com/office/drawing/2014/main" val="107110329"/>
                    </a:ext>
                  </a:extLst>
                </a:gridCol>
                <a:gridCol w="1940613">
                  <a:extLst>
                    <a:ext uri="{9D8B030D-6E8A-4147-A177-3AD203B41FA5}">
                      <a16:colId xmlns:a16="http://schemas.microsoft.com/office/drawing/2014/main" val="3073801574"/>
                    </a:ext>
                  </a:extLst>
                </a:gridCol>
                <a:gridCol w="1679013">
                  <a:extLst>
                    <a:ext uri="{9D8B030D-6E8A-4147-A177-3AD203B41FA5}">
                      <a16:colId xmlns:a16="http://schemas.microsoft.com/office/drawing/2014/main" val="3774365557"/>
                    </a:ext>
                  </a:extLst>
                </a:gridCol>
                <a:gridCol w="1259260">
                  <a:extLst>
                    <a:ext uri="{9D8B030D-6E8A-4147-A177-3AD203B41FA5}">
                      <a16:colId xmlns:a16="http://schemas.microsoft.com/office/drawing/2014/main" val="519930422"/>
                    </a:ext>
                  </a:extLst>
                </a:gridCol>
                <a:gridCol w="1084363">
                  <a:extLst>
                    <a:ext uri="{9D8B030D-6E8A-4147-A177-3AD203B41FA5}">
                      <a16:colId xmlns:a16="http://schemas.microsoft.com/office/drawing/2014/main" val="2272372476"/>
                    </a:ext>
                  </a:extLst>
                </a:gridCol>
                <a:gridCol w="1690519">
                  <a:extLst>
                    <a:ext uri="{9D8B030D-6E8A-4147-A177-3AD203B41FA5}">
                      <a16:colId xmlns:a16="http://schemas.microsoft.com/office/drawing/2014/main" val="84971378"/>
                    </a:ext>
                  </a:extLst>
                </a:gridCol>
                <a:gridCol w="1504121">
                  <a:extLst>
                    <a:ext uri="{9D8B030D-6E8A-4147-A177-3AD203B41FA5}">
                      <a16:colId xmlns:a16="http://schemas.microsoft.com/office/drawing/2014/main" val="71895312"/>
                    </a:ext>
                  </a:extLst>
                </a:gridCol>
              </a:tblGrid>
              <a:tr h="349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테이블 이름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열 이름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NULL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유무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기본키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외래키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FK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테이블 이름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비고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532349"/>
                  </a:ext>
                </a:extLst>
              </a:tr>
              <a:tr h="442248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flea_com</a:t>
                      </a:r>
                      <a:r>
                        <a:rPr lang="ko-KR" altLang="en-US" sz="2000" dirty="0" smtClean="0"/>
                        <a:t> 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srgbClr val="FF0000"/>
                          </a:solidFill>
                        </a:rPr>
                        <a:t>flea_com_no</a:t>
                      </a:r>
                      <a:endParaRPr lang="en-US" altLang="ko-KR" sz="1600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</a:rPr>
                        <a:t>PK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</a:rPr>
                        <a:t>INT</a:t>
                      </a:r>
                      <a:r>
                        <a:rPr lang="en-US" altLang="ko-KR" sz="16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</a:rPr>
                        <a:t>Auto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0303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rgbClr val="00B0F0"/>
                          </a:solidFill>
                        </a:rPr>
                        <a:t>flea_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no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rgbClr val="00B0F0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rgbClr val="00B0F0"/>
                          </a:solidFill>
                        </a:rPr>
                        <a:t>FK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rgbClr val="00B0F0"/>
                          </a:solidFill>
                        </a:rPr>
                        <a:t>flea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rgbClr val="00B0F0"/>
                          </a:solidFill>
                        </a:rPr>
                        <a:t>INT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937071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flea_</a:t>
                      </a:r>
                      <a:r>
                        <a:rPr kumimoji="0" lang="en-US" altLang="ko-KR" sz="16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com_writer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956713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flea_</a:t>
                      </a:r>
                      <a:r>
                        <a:rPr kumimoji="0" lang="en-US" altLang="ko-KR" sz="16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com_date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Default: </a:t>
                      </a:r>
                      <a:r>
                        <a:rPr lang="en-US" altLang="ko-KR" sz="1600" dirty="0" err="1" smtClean="0">
                          <a:solidFill>
                            <a:schemeClr val="tx1"/>
                          </a:solidFill>
                        </a:rPr>
                        <a:t>getDate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BOOLEAN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3127484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flea_</a:t>
                      </a:r>
                      <a:r>
                        <a:rPr kumimoji="0" lang="en-US" altLang="ko-KR" sz="16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com_content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N/N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VARCHAR(4096)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75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2113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베이스 설계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52046" y="1050626"/>
            <a:ext cx="11127874" cy="5262979"/>
          </a:xfrm>
          <a:prstGeom prst="rect">
            <a:avLst/>
          </a:prstGeom>
          <a:solidFill>
            <a:srgbClr val="0070C0">
              <a:alpha val="26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(4)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 명세서 작성 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테이블명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속성명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전부 소문자로 통일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EC27F6-B32D-483A-96BF-38EABF6E23F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7" name="모서리가 둥근 직사각형 4">
            <a:extLst>
              <a:ext uri="{FF2B5EF4-FFF2-40B4-BE49-F238E27FC236}">
                <a16:creationId xmlns:a16="http://schemas.microsoft.com/office/drawing/2014/main" id="{55741752-D9F1-42B1-A98B-F8856B5532AA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258038"/>
              </p:ext>
            </p:extLst>
          </p:nvPr>
        </p:nvGraphicFramePr>
        <p:xfrm>
          <a:off x="269846" y="1475660"/>
          <a:ext cx="10666510" cy="2254897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508621">
                  <a:extLst>
                    <a:ext uri="{9D8B030D-6E8A-4147-A177-3AD203B41FA5}">
                      <a16:colId xmlns:a16="http://schemas.microsoft.com/office/drawing/2014/main" val="107110329"/>
                    </a:ext>
                  </a:extLst>
                </a:gridCol>
                <a:gridCol w="1940613">
                  <a:extLst>
                    <a:ext uri="{9D8B030D-6E8A-4147-A177-3AD203B41FA5}">
                      <a16:colId xmlns:a16="http://schemas.microsoft.com/office/drawing/2014/main" val="3073801574"/>
                    </a:ext>
                  </a:extLst>
                </a:gridCol>
                <a:gridCol w="1679013">
                  <a:extLst>
                    <a:ext uri="{9D8B030D-6E8A-4147-A177-3AD203B41FA5}">
                      <a16:colId xmlns:a16="http://schemas.microsoft.com/office/drawing/2014/main" val="3774365557"/>
                    </a:ext>
                  </a:extLst>
                </a:gridCol>
                <a:gridCol w="1259260">
                  <a:extLst>
                    <a:ext uri="{9D8B030D-6E8A-4147-A177-3AD203B41FA5}">
                      <a16:colId xmlns:a16="http://schemas.microsoft.com/office/drawing/2014/main" val="519930422"/>
                    </a:ext>
                  </a:extLst>
                </a:gridCol>
                <a:gridCol w="1084363">
                  <a:extLst>
                    <a:ext uri="{9D8B030D-6E8A-4147-A177-3AD203B41FA5}">
                      <a16:colId xmlns:a16="http://schemas.microsoft.com/office/drawing/2014/main" val="2272372476"/>
                    </a:ext>
                  </a:extLst>
                </a:gridCol>
                <a:gridCol w="1690519">
                  <a:extLst>
                    <a:ext uri="{9D8B030D-6E8A-4147-A177-3AD203B41FA5}">
                      <a16:colId xmlns:a16="http://schemas.microsoft.com/office/drawing/2014/main" val="84971378"/>
                    </a:ext>
                  </a:extLst>
                </a:gridCol>
                <a:gridCol w="1504121">
                  <a:extLst>
                    <a:ext uri="{9D8B030D-6E8A-4147-A177-3AD203B41FA5}">
                      <a16:colId xmlns:a16="http://schemas.microsoft.com/office/drawing/2014/main" val="71895312"/>
                    </a:ext>
                  </a:extLst>
                </a:gridCol>
              </a:tblGrid>
              <a:tr h="349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테이블 이름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열 이름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NULL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유무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기본키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외래키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FK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테이블 이름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비고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532349"/>
                  </a:ext>
                </a:extLst>
              </a:tr>
              <a:tr h="442248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cart</a:t>
                      </a:r>
                      <a:r>
                        <a:rPr lang="ko-KR" altLang="en-US" sz="2000" dirty="0" smtClean="0"/>
                        <a:t> 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srgbClr val="FF0000"/>
                          </a:solidFill>
                        </a:rPr>
                        <a:t>cart_no</a:t>
                      </a:r>
                      <a:endParaRPr lang="en-US" altLang="ko-KR" sz="1600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</a:rPr>
                        <a:t>PK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</a:rPr>
                        <a:t>INT</a:t>
                      </a:r>
                      <a:r>
                        <a:rPr lang="en-US" altLang="ko-KR" sz="16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</a:rPr>
                        <a:t>Auto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0303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srgbClr val="00B0F0"/>
                          </a:solidFill>
                        </a:rPr>
                        <a:t>user_no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rgbClr val="00B0F0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rgbClr val="00B0F0"/>
                          </a:solidFill>
                        </a:rPr>
                        <a:t>FK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rgbClr val="00B0F0"/>
                          </a:solidFill>
                        </a:rPr>
                        <a:t>user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rgbClr val="00B0F0"/>
                          </a:solidFill>
                        </a:rPr>
                        <a:t>INT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937071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srgbClr val="00B0F0"/>
                          </a:solidFill>
                        </a:rPr>
                        <a:t>good_no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rgbClr val="00B0F0"/>
                          </a:solidFill>
                        </a:rPr>
                        <a:t>N/N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rgbClr val="00B0F0"/>
                          </a:solidFill>
                        </a:rPr>
                        <a:t>FK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rgbClr val="00B0F0"/>
                          </a:solidFill>
                        </a:rPr>
                        <a:t>good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rgbClr val="00B0F0"/>
                          </a:solidFill>
                        </a:rPr>
                        <a:t>INT</a:t>
                      </a:r>
                      <a:endParaRPr lang="ko-KR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956713"/>
                  </a:ext>
                </a:extLst>
              </a:tr>
              <a:tr h="4422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schemeClr val="dk1"/>
                          </a:solidFill>
                        </a:rPr>
                        <a:t>cart_count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Default: </a:t>
                      </a:r>
                      <a:r>
                        <a:rPr lang="en-US" altLang="ko-KR" sz="1600" dirty="0" err="1" smtClean="0">
                          <a:solidFill>
                            <a:schemeClr val="tx1"/>
                          </a:solidFill>
                        </a:rPr>
                        <a:t>getDate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3127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694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 회의 내용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208944"/>
            <a:ext cx="11127874" cy="1323439"/>
          </a:xfrm>
          <a:prstGeom prst="rect">
            <a:avLst/>
          </a:prstGeom>
          <a:solidFill>
            <a:schemeClr val="tx1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단위로 개발 </a:t>
            </a:r>
            <a:r>
              <a:rPr lang="ko-KR" altLang="en-US" sz="16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제비뽑기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베이스 생성 및 확인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구글폼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조사 자료 활용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437F154-6515-43C1-A8EE-F61257C05F6B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  <a:endParaRPr lang="en-US" altLang="ko-KR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EC27F6-B32D-483A-96BF-38EABF6E23F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41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페이지 이동 세부 디자인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200235"/>
            <a:ext cx="11002689" cy="5509200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파라미터 이동에 영향이 있는 페이지를 중심으로 세부 디자인을 설정한다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단위의 개발에서 서비스 속 하나의 기능을 실행시키기 위해 필요한 페이지 이동과 이동하면서 리퀘스트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리스폰할 파라미터의 종류와 흐름을 결정한다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단위 분류</a:t>
            </a:r>
            <a:endParaRPr lang="en-US" altLang="ko-KR" sz="3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arenBoth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arenBoth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Product Service</a:t>
            </a:r>
          </a:p>
          <a:p>
            <a:pPr marL="342900" indent="-342900">
              <a:buAutoNum type="arabicParenBoth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arenBoth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Campaign Service</a:t>
            </a:r>
          </a:p>
          <a:p>
            <a:pPr marL="342900" indent="-342900">
              <a:buAutoNum type="arabicParenBoth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arenBoth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Flea Market Service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(4) Sponsor Service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(5) Mypage Service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(6) Cart Service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(7) Login Service</a:t>
            </a:r>
          </a:p>
          <a:p>
            <a:pPr marL="342900" indent="-342900">
              <a:buAutoNum type="arabicParenBoth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437F154-6515-43C1-A8EE-F61257C05F6B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4DD76A-79C7-4A76-BB89-296F170A25F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981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페이지 이동 세부 디자인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200235"/>
            <a:ext cx="11002689" cy="5016758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(1) Product Service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제품의 리스트를 보고 구매 절차까지의 서비스이다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상품 리스트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베이스에 저장된 모든 상품을 최신순으로 정렬해준다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뷰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상품 리스트에서 사용자가 하나의 상품을 클릭했을 때 이동하는 페이지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번호를 통해 데이터베이스에서 해당 번호의 상품에 대한 정보를 가지고 온다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 뷰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상품을 구매했을 때 이동하는 페이지이다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서비스 담당자는 구매 절차를 인자하고 페이지를 늘리는 것을 검토하도록 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arenBoth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4DD76A-79C7-4A76-BB89-296F170A25F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3314EEA-E5F5-48CF-81A1-D8ED7CECBF4B}"/>
              </a:ext>
            </a:extLst>
          </p:cNvPr>
          <p:cNvSpPr/>
          <p:nvPr/>
        </p:nvSpPr>
        <p:spPr>
          <a:xfrm>
            <a:off x="2544939" y="2591416"/>
            <a:ext cx="1095375" cy="517211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상품</a:t>
            </a:r>
            <a:endParaRPr lang="en-US" altLang="ko-KR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AAD770-F291-4AC4-9493-18C6D9CFAE16}"/>
              </a:ext>
            </a:extLst>
          </p:cNvPr>
          <p:cNvSpPr/>
          <p:nvPr/>
        </p:nvSpPr>
        <p:spPr>
          <a:xfrm>
            <a:off x="1460139" y="2681459"/>
            <a:ext cx="796384" cy="33712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C4A69D-2A76-4472-B58D-FBBF235A0A24}"/>
              </a:ext>
            </a:extLst>
          </p:cNvPr>
          <p:cNvSpPr/>
          <p:nvPr/>
        </p:nvSpPr>
        <p:spPr>
          <a:xfrm>
            <a:off x="408068" y="2681459"/>
            <a:ext cx="796384" cy="33712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 뷰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11D73E6-2BD9-4345-B1C6-CDFF9BCBD3E6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2256523" y="2850022"/>
            <a:ext cx="2884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64A75C7-506F-42A8-8D67-E6ABAC30E53A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1204452" y="2850022"/>
            <a:ext cx="25568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70230F-E4AA-4B62-93E9-AD8A4D0E6224}"/>
              </a:ext>
            </a:extLst>
          </p:cNvPr>
          <p:cNvSpPr/>
          <p:nvPr/>
        </p:nvSpPr>
        <p:spPr>
          <a:xfrm>
            <a:off x="366205" y="2400025"/>
            <a:ext cx="3437005" cy="840522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CFECDD-7ABA-47EC-B67F-62479C39A1FB}"/>
              </a:ext>
            </a:extLst>
          </p:cNvPr>
          <p:cNvSpPr txBox="1"/>
          <p:nvPr/>
        </p:nvSpPr>
        <p:spPr>
          <a:xfrm>
            <a:off x="428088" y="2399102"/>
            <a:ext cx="1132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(8), (14), (13)</a:t>
            </a:r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FB518B-90D6-4723-8393-3CB16B248FD2}"/>
              </a:ext>
            </a:extLst>
          </p:cNvPr>
          <p:cNvSpPr txBox="1"/>
          <p:nvPr/>
        </p:nvSpPr>
        <p:spPr>
          <a:xfrm>
            <a:off x="2741427" y="2361700"/>
            <a:ext cx="662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(5), (7)</a:t>
            </a:r>
          </a:p>
        </p:txBody>
      </p:sp>
      <p:sp>
        <p:nvSpPr>
          <p:cNvPr id="16" name="모서리가 둥근 직사각형 4">
            <a:extLst>
              <a:ext uri="{FF2B5EF4-FFF2-40B4-BE49-F238E27FC236}">
                <a16:creationId xmlns:a16="http://schemas.microsoft.com/office/drawing/2014/main" id="{028B5297-8A1E-4198-86F5-E2EA7751D947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</p:spTree>
    <p:extLst>
      <p:ext uri="{BB962C8B-B14F-4D97-AF65-F5344CB8AC3E}">
        <p14:creationId xmlns:p14="http://schemas.microsoft.com/office/powerpoint/2010/main" val="1630000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페이지 이동 세부 디자인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200235"/>
            <a:ext cx="11002689" cy="4278094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(2) Campaign Service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 정보를 확인하고 이용할 수 있도록 하는 서비스이다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 리스트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데이터베이스에서 캠페인 정보를 전부 불러와 사용자에게 보여준다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캠페인과 후원단체는 같은 테이블을 공유하고 있지만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iscampaign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통해 캠페인 리스트로 넣을 것인지를 판단한다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 뷰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특정 캠페인을 클릭했을 때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캠페인의 번호를 통해 데이터베이스에서 알맞은 캠페인 정보를 가져와 사용자에게 보여준다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 뷰에서 이동할 수 있는 메뉴는 해당 서비스 개발자가 생각하여 파라미터 테스트를 마치도록 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arenBoth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4DD76A-79C7-4A76-BB89-296F170A25F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54718B-644D-4DCF-B561-FD79FDCEDA42}"/>
              </a:ext>
            </a:extLst>
          </p:cNvPr>
          <p:cNvSpPr/>
          <p:nvPr/>
        </p:nvSpPr>
        <p:spPr>
          <a:xfrm>
            <a:off x="2617067" y="2575522"/>
            <a:ext cx="1253876" cy="390525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 리스트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935C64-7312-4980-BB5D-E903683280A5}"/>
              </a:ext>
            </a:extLst>
          </p:cNvPr>
          <p:cNvSpPr/>
          <p:nvPr/>
        </p:nvSpPr>
        <p:spPr>
          <a:xfrm>
            <a:off x="1287848" y="2574719"/>
            <a:ext cx="925262" cy="390525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 뷰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E2E1D89-3A81-4C20-8245-274B851C2E4F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>
            <a:off x="2213110" y="2769982"/>
            <a:ext cx="403957" cy="8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CAB7426-6698-46F3-B26C-236EBF948806}"/>
              </a:ext>
            </a:extLst>
          </p:cNvPr>
          <p:cNvSpPr/>
          <p:nvPr/>
        </p:nvSpPr>
        <p:spPr>
          <a:xfrm>
            <a:off x="435065" y="2124322"/>
            <a:ext cx="3775357" cy="1134930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EE0990-5FE0-467D-968A-6C02D525E852}"/>
              </a:ext>
            </a:extLst>
          </p:cNvPr>
          <p:cNvSpPr txBox="1"/>
          <p:nvPr/>
        </p:nvSpPr>
        <p:spPr>
          <a:xfrm>
            <a:off x="475801" y="2161624"/>
            <a:ext cx="1226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(11), (12), (14)</a:t>
            </a:r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모서리가 둥근 직사각형 4">
            <a:extLst>
              <a:ext uri="{FF2B5EF4-FFF2-40B4-BE49-F238E27FC236}">
                <a16:creationId xmlns:a16="http://schemas.microsoft.com/office/drawing/2014/main" id="{DDCC50C0-BBF4-4183-A97F-E3FD7C017A85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</p:spTree>
    <p:extLst>
      <p:ext uri="{BB962C8B-B14F-4D97-AF65-F5344CB8AC3E}">
        <p14:creationId xmlns:p14="http://schemas.microsoft.com/office/powerpoint/2010/main" val="2131404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페이지 이동 세부 디자인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200235"/>
            <a:ext cx="11002689" cy="5509200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(3) Flea Market Service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장터에 대한 기능을 모아놓은 서비스이다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장터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장터에 등록된 상품을 볼 수 있으며 사용자는 이번 시즌에 채택된 상품과 채택되지 않은 상품 모두를 조회할 수 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pPr marL="285750" indent="-285750">
              <a:buFontTx/>
              <a:buChar char="-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등록 뷰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자신의 물품을 등록할 수 있는 기능을 가진 페이지이다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중고상품에는 이미지를 포함하고 있어 등록 기능에 이미지를 등록해야하지만 사용해야하는 라이브러리에 대한 지식과 기술적 역량부족이라고 판단되어 이미지 업로드 기능은 구현하지 않도록 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pPr marL="285750" indent="-285750">
              <a:buFontTx/>
              <a:buChar char="-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상품 뷰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리스트에서 특정 중고상품을 클릭했을 경우 해당 중고상품에 대한 정보를 출력해주는 페이지이다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arenBoth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4DD76A-79C7-4A76-BB89-296F170A25F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AFFAB7-A9C9-419C-8A97-A59413B0C89B}"/>
              </a:ext>
            </a:extLst>
          </p:cNvPr>
          <p:cNvSpPr/>
          <p:nvPr/>
        </p:nvSpPr>
        <p:spPr>
          <a:xfrm>
            <a:off x="520644" y="3053715"/>
            <a:ext cx="1095375" cy="390525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장터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0E2A05-8260-4FD2-97F4-A67963A9AF66}"/>
              </a:ext>
            </a:extLst>
          </p:cNvPr>
          <p:cNvSpPr/>
          <p:nvPr/>
        </p:nvSpPr>
        <p:spPr>
          <a:xfrm>
            <a:off x="1927787" y="3053716"/>
            <a:ext cx="1216484" cy="390524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중고상품 뷰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5A6E3A3-BCDF-4FAE-85A5-4B9BF80D8B3C}"/>
              </a:ext>
            </a:extLst>
          </p:cNvPr>
          <p:cNvCxnSpPr>
            <a:cxnSpLocks/>
            <a:stCxn id="14" idx="1"/>
            <a:endCxn id="11" idx="3"/>
          </p:cNvCxnSpPr>
          <p:nvPr/>
        </p:nvCxnSpPr>
        <p:spPr>
          <a:xfrm flipH="1">
            <a:off x="1616019" y="3248978"/>
            <a:ext cx="31176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D8F854-C942-4F23-88FA-D150A6D82CDF}"/>
              </a:ext>
            </a:extLst>
          </p:cNvPr>
          <p:cNvSpPr/>
          <p:nvPr/>
        </p:nvSpPr>
        <p:spPr>
          <a:xfrm>
            <a:off x="520644" y="2431956"/>
            <a:ext cx="1095374" cy="390524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등록 뷰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1EC5F86-13AA-4B59-A43E-A67BF199F7BC}"/>
              </a:ext>
            </a:extLst>
          </p:cNvPr>
          <p:cNvCxnSpPr>
            <a:cxnSpLocks/>
            <a:stCxn id="11" idx="0"/>
            <a:endCxn id="21" idx="2"/>
          </p:cNvCxnSpPr>
          <p:nvPr/>
        </p:nvCxnSpPr>
        <p:spPr>
          <a:xfrm flipH="1" flipV="1">
            <a:off x="1068331" y="2822480"/>
            <a:ext cx="1" cy="2312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EC4AD7-C8E8-4E62-A0C9-5F55694D913A}"/>
              </a:ext>
            </a:extLst>
          </p:cNvPr>
          <p:cNvSpPr/>
          <p:nvPr/>
        </p:nvSpPr>
        <p:spPr>
          <a:xfrm>
            <a:off x="338848" y="2118728"/>
            <a:ext cx="2805423" cy="1869973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752DEA6-E415-4FBF-894B-D424FD0742DD}"/>
              </a:ext>
            </a:extLst>
          </p:cNvPr>
          <p:cNvSpPr txBox="1"/>
          <p:nvPr/>
        </p:nvSpPr>
        <p:spPr>
          <a:xfrm>
            <a:off x="6096000" y="1366063"/>
            <a:ext cx="435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※ 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장터 변경 사항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장터 시즌제 </a:t>
            </a:r>
            <a:endParaRPr lang="en-US" altLang="ko-KR" sz="1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A18A56D-3CA3-4059-9DDB-16D887CA510E}"/>
              </a:ext>
            </a:extLst>
          </p:cNvPr>
          <p:cNvSpPr/>
          <p:nvPr/>
        </p:nvSpPr>
        <p:spPr>
          <a:xfrm>
            <a:off x="7675951" y="3196132"/>
            <a:ext cx="1194382" cy="369332"/>
          </a:xfrm>
          <a:prstGeom prst="rect">
            <a:avLst/>
          </a:prstGeom>
          <a:solidFill>
            <a:schemeClr val="tx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운영자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E61603B-8226-4B66-A99A-B4098C63E81A}"/>
              </a:ext>
            </a:extLst>
          </p:cNvPr>
          <p:cNvSpPr/>
          <p:nvPr/>
        </p:nvSpPr>
        <p:spPr>
          <a:xfrm>
            <a:off x="5259977" y="2680062"/>
            <a:ext cx="1672045" cy="516070"/>
          </a:xfrm>
          <a:prstGeom prst="rect">
            <a:avLst/>
          </a:prstGeom>
          <a:solidFill>
            <a:schemeClr val="tx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중고장터</a:t>
            </a:r>
            <a:endParaRPr lang="en-US" altLang="ko-KR" sz="1400"/>
          </a:p>
          <a:p>
            <a:pPr algn="ctr"/>
            <a:r>
              <a:rPr lang="ko-KR" altLang="en-US" sz="1400"/>
              <a:t>상품 등록자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B4AFB9F-7BAF-4B7D-88D6-DAFF6DB9AEBD}"/>
              </a:ext>
            </a:extLst>
          </p:cNvPr>
          <p:cNvSpPr/>
          <p:nvPr/>
        </p:nvSpPr>
        <p:spPr>
          <a:xfrm>
            <a:off x="7437120" y="1860693"/>
            <a:ext cx="1672045" cy="516070"/>
          </a:xfrm>
          <a:prstGeom prst="rect">
            <a:avLst/>
          </a:prstGeom>
          <a:solidFill>
            <a:schemeClr val="tx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/>
              <a:t>중고장터</a:t>
            </a:r>
            <a:endParaRPr lang="en-US" altLang="ko-KR" sz="2400"/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2A6CC25D-292C-4639-95D2-5E84102D9E91}"/>
              </a:ext>
            </a:extLst>
          </p:cNvPr>
          <p:cNvCxnSpPr>
            <a:cxnSpLocks/>
            <a:stCxn id="40" idx="0"/>
            <a:endCxn id="41" idx="1"/>
          </p:cNvCxnSpPr>
          <p:nvPr/>
        </p:nvCxnSpPr>
        <p:spPr>
          <a:xfrm rot="5400000" flipH="1" flipV="1">
            <a:off x="6485893" y="1728835"/>
            <a:ext cx="561334" cy="134112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11D62F71-2809-4143-94D7-9FA69FFF503F}"/>
              </a:ext>
            </a:extLst>
          </p:cNvPr>
          <p:cNvCxnSpPr>
            <a:cxnSpLocks/>
            <a:stCxn id="41" idx="2"/>
            <a:endCxn id="39" idx="0"/>
          </p:cNvCxnSpPr>
          <p:nvPr/>
        </p:nvCxnSpPr>
        <p:spPr>
          <a:xfrm rot="5400000">
            <a:off x="7863459" y="2786447"/>
            <a:ext cx="819369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0F2AF330-E79D-4833-A313-FBF757852984}"/>
              </a:ext>
            </a:extLst>
          </p:cNvPr>
          <p:cNvCxnSpPr>
            <a:cxnSpLocks/>
            <a:stCxn id="39" idx="3"/>
            <a:endCxn id="41" idx="3"/>
          </p:cNvCxnSpPr>
          <p:nvPr/>
        </p:nvCxnSpPr>
        <p:spPr>
          <a:xfrm flipV="1">
            <a:off x="8870333" y="2118728"/>
            <a:ext cx="238832" cy="1262070"/>
          </a:xfrm>
          <a:prstGeom prst="bentConnector3">
            <a:avLst>
              <a:gd name="adj1" fmla="val 19571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4E8F8EC-AF73-49AC-BD49-3D56DF183973}"/>
              </a:ext>
            </a:extLst>
          </p:cNvPr>
          <p:cNvSpPr/>
          <p:nvPr/>
        </p:nvSpPr>
        <p:spPr>
          <a:xfrm>
            <a:off x="10238928" y="1860693"/>
            <a:ext cx="624514" cy="1770269"/>
          </a:xfrm>
          <a:prstGeom prst="rect">
            <a:avLst/>
          </a:prstGeom>
          <a:solidFill>
            <a:schemeClr val="tx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/>
              <a:t>시즌 경매</a:t>
            </a:r>
            <a:endParaRPr lang="en-US" altLang="ko-KR" sz="2400"/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DCF3AAF8-A1FA-4A40-B28B-DA04AFC5DD49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9109165" y="1993430"/>
            <a:ext cx="1129763" cy="75239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FF85EAF-DEE0-4F15-BF6D-4E0C11514278}"/>
              </a:ext>
            </a:extLst>
          </p:cNvPr>
          <p:cNvSpPr txBox="1"/>
          <p:nvPr/>
        </p:nvSpPr>
        <p:spPr>
          <a:xfrm>
            <a:off x="6284102" y="1828967"/>
            <a:ext cx="8611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① 상품 등록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5000297-7ED3-4FEC-A332-CAA473EB40EE}"/>
              </a:ext>
            </a:extLst>
          </p:cNvPr>
          <p:cNvSpPr txBox="1"/>
          <p:nvPr/>
        </p:nvSpPr>
        <p:spPr>
          <a:xfrm>
            <a:off x="7337478" y="2694598"/>
            <a:ext cx="8611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② 상품 판매</a:t>
            </a:r>
            <a:endParaRPr lang="en-US" altLang="ko-KR" sz="105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0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적절성</a:t>
            </a:r>
            <a:r>
              <a:rPr lang="en-US" altLang="ko-KR" sz="10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확인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D32A559-FC5A-4D34-98F2-4736E9AE04F9}"/>
              </a:ext>
            </a:extLst>
          </p:cNvPr>
          <p:cNvSpPr txBox="1"/>
          <p:nvPr/>
        </p:nvSpPr>
        <p:spPr>
          <a:xfrm>
            <a:off x="8849057" y="3416531"/>
            <a:ext cx="11641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③ 채택</a:t>
            </a:r>
            <a:r>
              <a:rPr lang="en-US" altLang="ko-KR" sz="10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불가 선택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D6D1237-44A4-43D2-8119-ED80F2FA2434}"/>
              </a:ext>
            </a:extLst>
          </p:cNvPr>
          <p:cNvSpPr txBox="1"/>
          <p:nvPr/>
        </p:nvSpPr>
        <p:spPr>
          <a:xfrm>
            <a:off x="9104820" y="1733735"/>
            <a:ext cx="11384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④ 시즌 경매 시작</a:t>
            </a:r>
            <a:endParaRPr lang="en-US" altLang="ko-KR" sz="105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모서리가 둥근 직사각형 4">
            <a:extLst>
              <a:ext uri="{FF2B5EF4-FFF2-40B4-BE49-F238E27FC236}">
                <a16:creationId xmlns:a16="http://schemas.microsoft.com/office/drawing/2014/main" id="{E2D791F3-A57D-4BD1-9B62-722380F5A733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</p:spTree>
    <p:extLst>
      <p:ext uri="{BB962C8B-B14F-4D97-AF65-F5344CB8AC3E}">
        <p14:creationId xmlns:p14="http://schemas.microsoft.com/office/powerpoint/2010/main" val="2971612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페이지 이동 세부 디자인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200235"/>
            <a:ext cx="11002689" cy="4524315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(4) Sponsor Service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단체에 대한 정보를 볼 수 있는 서비스 기능이다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기능을 통해 사용자는 후원단체에 마일리지를 사용하여 후원할 수 있어야 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단체 리스트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단체들에 대한 리스트를 출력해주는 페이지이다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pPr marL="285750" indent="-285750">
              <a:buFontTx/>
              <a:buChar char="-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단체 뷰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특정 후원 단체를 클릭했을 경우 해당 후원 단체에 대한 정보를 보여주는 페이지로 이동한다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뷰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해당 단체에 대한 후원을 선택했을 경우 사용자의 마일리지를 차감하고 그만큼을 해당 단체의 누적 후원금으로 합산한다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마찬가지로 페이지가 추가로 필요하다고 생각될 경우 테스트 페이지를 통해 구현하도록 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arenBoth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4DD76A-79C7-4A76-BB89-296F170A25F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6B18FA-7291-4669-968F-69364A62BAF4}"/>
              </a:ext>
            </a:extLst>
          </p:cNvPr>
          <p:cNvSpPr/>
          <p:nvPr/>
        </p:nvSpPr>
        <p:spPr>
          <a:xfrm>
            <a:off x="563199" y="2369505"/>
            <a:ext cx="1444656" cy="390525"/>
          </a:xfrm>
          <a:prstGeom prst="rect">
            <a:avLst/>
          </a:prstGeom>
          <a:solidFill>
            <a:srgbClr val="7030A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단체 리스트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B0161-CD0C-44D5-8502-2F7F2E1EA481}"/>
              </a:ext>
            </a:extLst>
          </p:cNvPr>
          <p:cNvSpPr/>
          <p:nvPr/>
        </p:nvSpPr>
        <p:spPr>
          <a:xfrm>
            <a:off x="2289008" y="2369505"/>
            <a:ext cx="1095375" cy="390525"/>
          </a:xfrm>
          <a:prstGeom prst="rect">
            <a:avLst/>
          </a:prstGeom>
          <a:solidFill>
            <a:srgbClr val="7030A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단체 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A1EB5D-FE74-4537-B625-DA0812E6BDBC}"/>
              </a:ext>
            </a:extLst>
          </p:cNvPr>
          <p:cNvSpPr/>
          <p:nvPr/>
        </p:nvSpPr>
        <p:spPr>
          <a:xfrm>
            <a:off x="2479632" y="2895196"/>
            <a:ext cx="714127" cy="390525"/>
          </a:xfrm>
          <a:prstGeom prst="rect">
            <a:avLst/>
          </a:prstGeom>
          <a:solidFill>
            <a:srgbClr val="7030A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뷰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A223EDB-5C6F-4793-8BC4-BD6E183E88C9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H="1">
            <a:off x="2007855" y="2564768"/>
            <a:ext cx="28115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D78B998-8B7A-4296-9A91-2136DE6D3FCF}"/>
              </a:ext>
            </a:extLst>
          </p:cNvPr>
          <p:cNvCxnSpPr>
            <a:cxnSpLocks/>
            <a:stCxn id="13" idx="0"/>
            <a:endCxn id="12" idx="2"/>
          </p:cNvCxnSpPr>
          <p:nvPr/>
        </p:nvCxnSpPr>
        <p:spPr>
          <a:xfrm flipV="1">
            <a:off x="2836696" y="2760030"/>
            <a:ext cx="0" cy="1351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8C84448-3C6B-458D-9594-074EA69EBF25}"/>
              </a:ext>
            </a:extLst>
          </p:cNvPr>
          <p:cNvSpPr/>
          <p:nvPr/>
        </p:nvSpPr>
        <p:spPr>
          <a:xfrm>
            <a:off x="442483" y="2310325"/>
            <a:ext cx="3137296" cy="1118675"/>
          </a:xfrm>
          <a:prstGeom prst="rect">
            <a:avLst/>
          </a:prstGeom>
          <a:solidFill>
            <a:srgbClr val="7030A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모서리가 둥근 직사각형 4">
            <a:extLst>
              <a:ext uri="{FF2B5EF4-FFF2-40B4-BE49-F238E27FC236}">
                <a16:creationId xmlns:a16="http://schemas.microsoft.com/office/drawing/2014/main" id="{04DFDF77-8C67-4AA5-8A2F-3234A49A1B2C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</p:spTree>
    <p:extLst>
      <p:ext uri="{BB962C8B-B14F-4D97-AF65-F5344CB8AC3E}">
        <p14:creationId xmlns:p14="http://schemas.microsoft.com/office/powerpoint/2010/main" val="1358053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페이지 이동 세부 디자인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200235"/>
            <a:ext cx="11002689" cy="3046988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(5) My page Service 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마이페이지를 통해 사용자의 전체 정보를 볼 수 있는 서비스이다 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 페이지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사용자에 대한 정보를 볼 수 있는 서비스로 마이페이지의 구성을 해당 서비스 담당자가 생각해내어 여러개의 페이지를 만들고 테스트 페이지를 만들도록 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buAutoNum type="arabicParenBoth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4DD76A-79C7-4A76-BB89-296F170A25F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16" name="모서리가 둥근 직사각형 4">
            <a:extLst>
              <a:ext uri="{FF2B5EF4-FFF2-40B4-BE49-F238E27FC236}">
                <a16:creationId xmlns:a16="http://schemas.microsoft.com/office/drawing/2014/main" id="{901ABD0C-2682-4957-ABE5-C564F24D3671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DC1961-3915-4459-8CC8-DEFFF67E1E2B}"/>
              </a:ext>
            </a:extLst>
          </p:cNvPr>
          <p:cNvSpPr/>
          <p:nvPr/>
        </p:nvSpPr>
        <p:spPr>
          <a:xfrm>
            <a:off x="453270" y="2580935"/>
            <a:ext cx="1095375" cy="39052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마이페이지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D6EA0E5-B49F-4398-BC21-979655D830B3}"/>
              </a:ext>
            </a:extLst>
          </p:cNvPr>
          <p:cNvSpPr/>
          <p:nvPr/>
        </p:nvSpPr>
        <p:spPr>
          <a:xfrm>
            <a:off x="403308" y="2115811"/>
            <a:ext cx="1196354" cy="1077172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AA593-DC70-43DD-8244-ED995B82DA3A}"/>
              </a:ext>
            </a:extLst>
          </p:cNvPr>
          <p:cNvSpPr txBox="1"/>
          <p:nvPr/>
        </p:nvSpPr>
        <p:spPr>
          <a:xfrm>
            <a:off x="450980" y="2208699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(2)</a:t>
            </a:r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C095E8-5330-46B5-A91B-53F6E01E2744}"/>
              </a:ext>
            </a:extLst>
          </p:cNvPr>
          <p:cNvSpPr txBox="1"/>
          <p:nvPr/>
        </p:nvSpPr>
        <p:spPr>
          <a:xfrm>
            <a:off x="759267" y="2198967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(16)</a:t>
            </a:r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1348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페이지 이동 세부 디자인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200235"/>
            <a:ext cx="11002689" cy="2554545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(6) Cart Service 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장바구니를 볼 수 있는 서비스이다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밴치마킹을 통해 파라미터를 제어하도록 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장바구니 뷰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장바구니 리스트를 불러와 사용자에게 제공하는 페이지이다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4DD76A-79C7-4A76-BB89-296F170A25F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16" name="모서리가 둥근 직사각형 4">
            <a:extLst>
              <a:ext uri="{FF2B5EF4-FFF2-40B4-BE49-F238E27FC236}">
                <a16:creationId xmlns:a16="http://schemas.microsoft.com/office/drawing/2014/main" id="{901ABD0C-2682-4957-ABE5-C564F24D3671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2021.07.11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859C6D3-9A9F-4D20-87C6-5E8A4AC6FB6C}"/>
              </a:ext>
            </a:extLst>
          </p:cNvPr>
          <p:cNvSpPr/>
          <p:nvPr/>
        </p:nvSpPr>
        <p:spPr>
          <a:xfrm>
            <a:off x="1496709" y="2621781"/>
            <a:ext cx="1095375" cy="390525"/>
          </a:xfrm>
          <a:prstGeom prst="rect">
            <a:avLst/>
          </a:prstGeom>
          <a:solidFill>
            <a:srgbClr val="FFC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장바구니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AB432D-B531-4E85-901B-6445A3988211}"/>
              </a:ext>
            </a:extLst>
          </p:cNvPr>
          <p:cNvSpPr/>
          <p:nvPr/>
        </p:nvSpPr>
        <p:spPr>
          <a:xfrm>
            <a:off x="1646205" y="2089394"/>
            <a:ext cx="796384" cy="33712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8A3CE9C-F42F-4ADE-BA93-4715B31F3BC5}"/>
              </a:ext>
            </a:extLst>
          </p:cNvPr>
          <p:cNvSpPr/>
          <p:nvPr/>
        </p:nvSpPr>
        <p:spPr>
          <a:xfrm>
            <a:off x="514883" y="2089394"/>
            <a:ext cx="796384" cy="33712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 뷰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A199882-AB01-44C7-A892-2AD3894FA1F4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>
            <a:off x="1311267" y="2257957"/>
            <a:ext cx="33493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BEC90B5-014C-4D75-9D4A-B078EE0DC2C1}"/>
              </a:ext>
            </a:extLst>
          </p:cNvPr>
          <p:cNvCxnSpPr>
            <a:cxnSpLocks/>
            <a:stCxn id="11" idx="2"/>
            <a:endCxn id="10" idx="0"/>
          </p:cNvCxnSpPr>
          <p:nvPr/>
        </p:nvCxnSpPr>
        <p:spPr>
          <a:xfrm>
            <a:off x="2044397" y="2426519"/>
            <a:ext cx="0" cy="1952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A64795-3AF9-42DD-A8FC-16DCBDF7B14C}"/>
              </a:ext>
            </a:extLst>
          </p:cNvPr>
          <p:cNvSpPr/>
          <p:nvPr/>
        </p:nvSpPr>
        <p:spPr>
          <a:xfrm>
            <a:off x="1161945" y="2480220"/>
            <a:ext cx="1522333" cy="844391"/>
          </a:xfrm>
          <a:prstGeom prst="rect">
            <a:avLst/>
          </a:prstGeom>
          <a:solidFill>
            <a:srgbClr val="FFC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5FEC7E-683B-41D6-B4AF-D98AEF256F40}"/>
              </a:ext>
            </a:extLst>
          </p:cNvPr>
          <p:cNvSpPr txBox="1"/>
          <p:nvPr/>
        </p:nvSpPr>
        <p:spPr>
          <a:xfrm>
            <a:off x="1197799" y="2561852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(4)</a:t>
            </a:r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2531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1718</Words>
  <Application>Microsoft Office PowerPoint</Application>
  <PresentationFormat>와이드스크린</PresentationFormat>
  <Paragraphs>757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나눔스퀘어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kosmo_</dc:creator>
  <cp:lastModifiedBy>김 인철</cp:lastModifiedBy>
  <cp:revision>41</cp:revision>
  <dcterms:created xsi:type="dcterms:W3CDTF">2021-07-09T09:03:59Z</dcterms:created>
  <dcterms:modified xsi:type="dcterms:W3CDTF">2021-07-11T16:13:53Z</dcterms:modified>
</cp:coreProperties>
</file>